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64" r:id="rId8"/>
    <p:sldId id="259" r:id="rId9"/>
    <p:sldId id="260" r:id="rId10"/>
    <p:sldId id="265" r:id="rId11"/>
    <p:sldId id="266" r:id="rId12"/>
    <p:sldId id="267" r:id="rId13"/>
    <p:sldId id="269" r:id="rId14"/>
    <p:sldId id="268"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1EE2C6B-806F-4FFD-8642-4BFAE8BF2965}" type="datetimeFigureOut">
              <a:rPr lang="ru-RU" smtClean="0"/>
              <a:t>04.05.2016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711F8E-6F86-45B2-84BD-7C3CF7703B94}"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1EE2C6B-806F-4FFD-8642-4BFAE8BF2965}" type="datetimeFigureOut">
              <a:rPr lang="ru-RU" smtClean="0"/>
              <a:t>04.05.2016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711F8E-6F86-45B2-84BD-7C3CF7703B9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1EE2C6B-806F-4FFD-8642-4BFAE8BF2965}" type="datetimeFigureOut">
              <a:rPr lang="ru-RU" smtClean="0"/>
              <a:t>04.05.2016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711F8E-6F86-45B2-84BD-7C3CF7703B9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1EE2C6B-806F-4FFD-8642-4BFAE8BF2965}" type="datetimeFigureOut">
              <a:rPr lang="ru-RU" smtClean="0"/>
              <a:t>04.05.2016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711F8E-6F86-45B2-84BD-7C3CF7703B94}"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1EE2C6B-806F-4FFD-8642-4BFAE8BF2965}" type="datetimeFigureOut">
              <a:rPr lang="ru-RU" smtClean="0"/>
              <a:t>04.05.2016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711F8E-6F86-45B2-84BD-7C3CF7703B94}"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1EE2C6B-806F-4FFD-8642-4BFAE8BF2965}" type="datetimeFigureOut">
              <a:rPr lang="ru-RU" smtClean="0"/>
              <a:t>04.05.2016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711F8E-6F86-45B2-84BD-7C3CF7703B94}"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1EE2C6B-806F-4FFD-8642-4BFAE8BF2965}" type="datetimeFigureOut">
              <a:rPr lang="ru-RU" smtClean="0"/>
              <a:t>04.05.2016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7711F8E-6F86-45B2-84BD-7C3CF7703B94}"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1EE2C6B-806F-4FFD-8642-4BFAE8BF2965}" type="datetimeFigureOut">
              <a:rPr lang="ru-RU" smtClean="0"/>
              <a:t>04.05.2016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7711F8E-6F86-45B2-84BD-7C3CF7703B94}"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1EE2C6B-806F-4FFD-8642-4BFAE8BF2965}" type="datetimeFigureOut">
              <a:rPr lang="ru-RU" smtClean="0"/>
              <a:t>04.05.2016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7711F8E-6F86-45B2-84BD-7C3CF7703B94}"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1EE2C6B-806F-4FFD-8642-4BFAE8BF2965}" type="datetimeFigureOut">
              <a:rPr lang="ru-RU" smtClean="0"/>
              <a:t>04.05.2016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711F8E-6F86-45B2-84BD-7C3CF7703B94}"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1EE2C6B-806F-4FFD-8642-4BFAE8BF2965}" type="datetimeFigureOut">
              <a:rPr lang="ru-RU" smtClean="0"/>
              <a:t>04.05.2016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711F8E-6F86-45B2-84BD-7C3CF7703B94}"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EE2C6B-806F-4FFD-8642-4BFAE8BF2965}" type="datetimeFigureOut">
              <a:rPr lang="ru-RU" smtClean="0"/>
              <a:t>04.05.2016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11F8E-6F86-45B2-84BD-7C3CF7703B94}"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7" name="Picture 3" descr="C:\Users\Марина\Desktop\fioletovyj-fon19.jpg"/>
          <p:cNvPicPr>
            <a:picLocks noChangeAspect="1" noChangeArrowheads="1"/>
          </p:cNvPicPr>
          <p:nvPr/>
        </p:nvPicPr>
        <p:blipFill>
          <a:blip r:embed="rId2" cstate="print"/>
          <a:srcRect/>
          <a:stretch>
            <a:fillRect/>
          </a:stretch>
        </p:blipFill>
        <p:spPr bwMode="auto">
          <a:xfrm>
            <a:off x="-29210" y="0"/>
            <a:ext cx="9173210" cy="6858000"/>
          </a:xfrm>
          <a:prstGeom prst="rect">
            <a:avLst/>
          </a:prstGeom>
          <a:noFill/>
        </p:spPr>
      </p:pic>
      <p:sp>
        <p:nvSpPr>
          <p:cNvPr id="6" name="Прямоугольник 5"/>
          <p:cNvSpPr/>
          <p:nvPr/>
        </p:nvSpPr>
        <p:spPr>
          <a:xfrm>
            <a:off x="395536" y="692696"/>
            <a:ext cx="8280920" cy="3416320"/>
          </a:xfrm>
          <a:prstGeom prst="rect">
            <a:avLst/>
          </a:prstGeom>
          <a:noFill/>
        </p:spPr>
        <p:txBody>
          <a:bodyPr wrap="square" lIns="91440" tIns="45720" rIns="91440" bIns="45720">
            <a:spAutoFit/>
          </a:bodyPr>
          <a:lstStyle/>
          <a:p>
            <a:pPr algn="ctr"/>
            <a:r>
              <a:rPr lang="ru-RU"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ВХОЖДЕНИЕ </a:t>
            </a:r>
          </a:p>
          <a:p>
            <a:pPr algn="ctr"/>
            <a:r>
              <a:rPr lang="ru-RU"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В МЕТАГАЛАКТИЧЕСКОЕ ЧЕЛОВЕЧЕСТВО</a:t>
            </a:r>
          </a:p>
          <a:p>
            <a:pPr algn="ctr"/>
            <a:r>
              <a:rPr lang="ru-RU"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05.05.2000г.</a:t>
            </a:r>
            <a:endParaRPr lang="ru-RU"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7" name="Прямоугольник 6"/>
          <p:cNvSpPr/>
          <p:nvPr/>
        </p:nvSpPr>
        <p:spPr>
          <a:xfrm>
            <a:off x="1907704" y="4797152"/>
            <a:ext cx="5027146" cy="1569660"/>
          </a:xfrm>
          <a:prstGeom prst="rect">
            <a:avLst/>
          </a:prstGeom>
          <a:noFill/>
        </p:spPr>
        <p:txBody>
          <a:bodyPr wrap="none" lIns="91440" tIns="45720" rIns="91440" bIns="45720">
            <a:spAutoFit/>
          </a:bodyPr>
          <a:lstStyle/>
          <a:p>
            <a:pPr algn="ctr"/>
            <a:r>
              <a:rPr lang="ru-RU" sz="32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ПРАЗДНИКИ ИДИВО</a:t>
            </a:r>
          </a:p>
          <a:p>
            <a:pPr algn="ctr"/>
            <a:endParaRPr lang="ru-RU" sz="32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a:p>
            <a:pPr algn="ctr"/>
            <a:r>
              <a:rPr lang="ru-RU" sz="32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ЦИВИЛИЗАЦИЯ ИДИВО</a:t>
            </a:r>
            <a:endParaRPr lang="ru-RU" sz="32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fioletovyj-fon19.jpg"/>
          <p:cNvPicPr>
            <a:picLocks noChangeAspect="1" noChangeArrowheads="1"/>
          </p:cNvPicPr>
          <p:nvPr/>
        </p:nvPicPr>
        <p:blipFill>
          <a:blip r:embed="rId2" cstate="print"/>
          <a:srcRect/>
          <a:stretch>
            <a:fillRect/>
          </a:stretch>
        </p:blipFill>
        <p:spPr bwMode="auto">
          <a:xfrm>
            <a:off x="-29210" y="0"/>
            <a:ext cx="9173210" cy="6858000"/>
          </a:xfrm>
          <a:prstGeom prst="rect">
            <a:avLst/>
          </a:prstGeom>
          <a:noFill/>
        </p:spPr>
      </p:pic>
      <p:sp>
        <p:nvSpPr>
          <p:cNvPr id="7169" name="Rectangle 1"/>
          <p:cNvSpPr>
            <a:spLocks noChangeArrowheads="1"/>
          </p:cNvSpPr>
          <p:nvPr/>
        </p:nvSpPr>
        <p:spPr bwMode="auto">
          <a:xfrm>
            <a:off x="323528" y="692696"/>
            <a:ext cx="835292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Вот на момент каких-то праздничных мероприятий разных, связанных с Христом, можно проходить элемент Нового Рождения и возжигаться им. Очень полезно! — в этот момент Огонь углубляется в вас. </a:t>
            </a:r>
          </a:p>
          <a:p>
            <a:pPr marL="0" marR="0" lvl="0" indent="450850" algn="just" defTabSz="914400" rtl="0" eaLnBrk="1" fontAlgn="base" latinLnBrk="0" hangingPunct="1">
              <a:lnSpc>
                <a:spcPct val="100000"/>
              </a:lnSpc>
              <a:spcBef>
                <a:spcPct val="0"/>
              </a:spcBef>
              <a:spcAft>
                <a:spcPct val="0"/>
              </a:spcAft>
              <a:buClrTx/>
              <a:buSzTx/>
              <a:buFontTx/>
              <a:buNone/>
              <a:tabLst/>
            </a:pPr>
            <a:endParaRPr lang="ru-RU" sz="2000" b="1" dirty="0">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lang="ru-RU" sz="2000" b="1" dirty="0">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p:txBody>
      </p:sp>
      <p:sp>
        <p:nvSpPr>
          <p:cNvPr id="4" name="Прямоугольник 3"/>
          <p:cNvSpPr/>
          <p:nvPr/>
        </p:nvSpPr>
        <p:spPr>
          <a:xfrm>
            <a:off x="539552" y="2636912"/>
            <a:ext cx="8064896" cy="584775"/>
          </a:xfrm>
          <a:prstGeom prst="rect">
            <a:avLst/>
          </a:prstGeom>
        </p:spPr>
        <p:txBody>
          <a:bodyPr wrap="square">
            <a:spAutoFit/>
          </a:bodyPr>
          <a:lstStyle/>
          <a:p>
            <a:pPr indent="450850" algn="just" fontAlgn="base">
              <a:spcBef>
                <a:spcPct val="0"/>
              </a:spcBef>
              <a:spcAft>
                <a:spcPct val="0"/>
              </a:spcAft>
            </a:pPr>
            <a:r>
              <a:rPr lang="ru-RU" sz="1600" i="1" dirty="0" smtClean="0">
                <a:solidFill>
                  <a:schemeClr val="bg1"/>
                </a:solidFill>
                <a:latin typeface="Arial Black" pitchFamily="34" charset="0"/>
              </a:rPr>
              <a:t>04‑05 мая 2013 г., ДИВО 88 Проявления Иркутск, 10 ИВ Синтез «Алфавит Жизни». Сансара. Виталий Сердюк.</a:t>
            </a:r>
            <a:endParaRPr kumimoji="0" lang="ru-RU" sz="1600" b="1" i="1"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fioletovyj-fon19.jpg"/>
          <p:cNvPicPr>
            <a:picLocks noChangeAspect="1" noChangeArrowheads="1"/>
          </p:cNvPicPr>
          <p:nvPr/>
        </p:nvPicPr>
        <p:blipFill>
          <a:blip r:embed="rId2" cstate="print"/>
          <a:srcRect/>
          <a:stretch>
            <a:fillRect/>
          </a:stretch>
        </p:blipFill>
        <p:spPr bwMode="auto">
          <a:xfrm>
            <a:off x="-29210" y="0"/>
            <a:ext cx="9173210" cy="6858000"/>
          </a:xfrm>
          <a:prstGeom prst="rect">
            <a:avLst/>
          </a:prstGeom>
          <a:noFill/>
        </p:spPr>
      </p:pic>
      <p:sp>
        <p:nvSpPr>
          <p:cNvPr id="3" name="Прямоугольник 2"/>
          <p:cNvSpPr/>
          <p:nvPr/>
        </p:nvSpPr>
        <p:spPr>
          <a:xfrm>
            <a:off x="323528" y="404664"/>
            <a:ext cx="8640960" cy="6391880"/>
          </a:xfrm>
          <a:prstGeom prst="rect">
            <a:avLst/>
          </a:prstGeom>
        </p:spPr>
        <p:txBody>
          <a:bodyPr wrap="square">
            <a:spAutoFit/>
          </a:bodyPr>
          <a:lstStyle/>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И вот сам Иисус получил Душу не в виде шарика и Духа, а в виде разработанного Духа тела человека. На то он и Учитель, поэтому он и стал Учителем. </a:t>
            </a:r>
          </a:p>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…когда </a:t>
            </a:r>
            <a:r>
              <a:rPr lang="ru-RU" sz="2000" b="1" dirty="0">
                <a:solidFill>
                  <a:schemeClr val="bg1"/>
                </a:solidFill>
                <a:effectLst>
                  <a:outerShdw blurRad="38100" dist="38100" dir="2700000" algn="tl">
                    <a:srgbClr val="000000">
                      <a:alpha val="43137"/>
                    </a:srgbClr>
                  </a:outerShdw>
                </a:effectLst>
                <a:latin typeface="Arial Black" pitchFamily="34" charset="0"/>
              </a:rPr>
              <a:t>Душа входит в форме тела, ниже уровня клеток физического тела человека (почему нужно было распятие тела, страдания тела), ниже уровня клеток формировалась атомная структура тела. Но атомы были не внутри клеток (это биологический атом вот этой кожи), а атомы были из другой (внимание!) Солнечной </a:t>
            </a:r>
            <a:r>
              <a:rPr lang="ru-RU" sz="2000" b="1" dirty="0" err="1">
                <a:solidFill>
                  <a:schemeClr val="bg1"/>
                </a:solidFill>
                <a:effectLst>
                  <a:outerShdw blurRad="38100" dist="38100" dir="2700000" algn="tl">
                    <a:srgbClr val="000000">
                      <a:alpha val="43137"/>
                    </a:srgbClr>
                  </a:outerShdw>
                </a:effectLst>
                <a:latin typeface="Arial Black" pitchFamily="34" charset="0"/>
              </a:rPr>
              <a:t>ипостасности</a:t>
            </a:r>
            <a:r>
              <a:rPr lang="ru-RU" sz="2000" b="1" dirty="0">
                <a:solidFill>
                  <a:schemeClr val="bg1"/>
                </a:solidFill>
                <a:effectLst>
                  <a:outerShdw blurRad="38100" dist="38100" dir="2700000" algn="tl">
                    <a:srgbClr val="000000">
                      <a:alpha val="43137"/>
                    </a:srgbClr>
                  </a:outerShdw>
                </a:effectLst>
                <a:latin typeface="Arial Black" pitchFamily="34" charset="0"/>
              </a:rPr>
              <a:t>. </a:t>
            </a:r>
            <a:endParaRPr lang="ru-RU" sz="2000" b="1"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sz="2000" b="1" dirty="0">
                <a:solidFill>
                  <a:schemeClr val="bg1"/>
                </a:solidFill>
                <a:effectLst>
                  <a:outerShdw blurRad="38100" dist="38100" dir="2700000" algn="tl">
                    <a:srgbClr val="000000">
                      <a:alpha val="43137"/>
                    </a:srgbClr>
                  </a:outerShdw>
                </a:effectLst>
                <a:latin typeface="Arial Black" pitchFamily="34" charset="0"/>
              </a:rPr>
              <a:t>Он достиг впервые состояние тела человека, когда </a:t>
            </a:r>
            <a:r>
              <a:rPr lang="ru-RU" sz="2000" b="1" dirty="0" smtClean="0">
                <a:solidFill>
                  <a:schemeClr val="bg1"/>
                </a:solidFill>
                <a:effectLst>
                  <a:outerShdw blurRad="38100" dist="38100" dir="2700000" algn="tl">
                    <a:srgbClr val="000000">
                      <a:alpha val="43137"/>
                    </a:srgbClr>
                  </a:outerShdw>
                </a:effectLst>
                <a:latin typeface="Arial Black" pitchFamily="34" charset="0"/>
              </a:rPr>
              <a:t> </a:t>
            </a:r>
            <a:r>
              <a:rPr lang="ru-RU" sz="2000" b="1" dirty="0">
                <a:solidFill>
                  <a:schemeClr val="bg1"/>
                </a:solidFill>
                <a:effectLst>
                  <a:outerShdw blurRad="38100" dist="38100" dir="2700000" algn="tl">
                    <a:srgbClr val="000000">
                      <a:alpha val="43137"/>
                    </a:srgbClr>
                  </a:outerShdw>
                </a:effectLst>
                <a:latin typeface="Arial Black" pitchFamily="34" charset="0"/>
              </a:rPr>
              <a:t>кроме своих биологических клеток внутри сформировал атомную структуру Души. И Душа — это был тот же сгусток атомов в наборе Солнечной системы. И это тот человек, который впервые, кроме клеток, начал формировать атомные структуры других частей, и Душа в теле человека сформировалась атомной решёткой, или атомной структурой. </a:t>
            </a:r>
            <a:endParaRPr lang="ru-RU" sz="2000" b="1" dirty="0" smtClean="0">
              <a:solidFill>
                <a:schemeClr val="bg1"/>
              </a:solidFill>
              <a:effectLst>
                <a:outerShdw blurRad="38100" dist="38100" dir="2700000" algn="tl">
                  <a:srgbClr val="000000">
                    <a:alpha val="43137"/>
                  </a:srgbClr>
                </a:outerShdw>
              </a:effectLst>
              <a:latin typeface="Arial Black" pitchFamily="34" charset="0"/>
            </a:endParaRPr>
          </a:p>
          <a:p>
            <a:pPr algn="just"/>
            <a:endParaRPr lang="ru-RU" sz="2000" b="1" dirty="0">
              <a:solidFill>
                <a:schemeClr val="bg1"/>
              </a:solidFill>
              <a:effectLst>
                <a:outerShdw blurRad="38100" dist="38100" dir="2700000" algn="tl">
                  <a:srgbClr val="000000">
                    <a:alpha val="43137"/>
                  </a:srgbClr>
                </a:outerShdw>
              </a:effectLst>
              <a:latin typeface="Arial Black" pitchFamily="34" charset="0"/>
            </a:endParaRPr>
          </a:p>
          <a:p>
            <a:pPr algn="just"/>
            <a:endParaRPr lang="ru-RU" sz="2000" b="1" dirty="0">
              <a:solidFill>
                <a:schemeClr val="bg1"/>
              </a:solidFill>
              <a:effectLst>
                <a:outerShdw blurRad="38100" dist="38100" dir="2700000" algn="tl">
                  <a:srgbClr val="000000">
                    <a:alpha val="43137"/>
                  </a:srgbClr>
                </a:outerShdw>
              </a:effectLst>
              <a:latin typeface="Arial Black" pitchFamily="34" charset="0"/>
            </a:endParaRPr>
          </a:p>
        </p:txBody>
      </p:sp>
      <p:sp>
        <p:nvSpPr>
          <p:cNvPr id="4" name="Прямоугольник 3"/>
          <p:cNvSpPr/>
          <p:nvPr/>
        </p:nvSpPr>
        <p:spPr>
          <a:xfrm>
            <a:off x="539552" y="6021288"/>
            <a:ext cx="8064896" cy="584775"/>
          </a:xfrm>
          <a:prstGeom prst="rect">
            <a:avLst/>
          </a:prstGeom>
        </p:spPr>
        <p:txBody>
          <a:bodyPr wrap="square">
            <a:spAutoFit/>
          </a:bodyPr>
          <a:lstStyle/>
          <a:p>
            <a:pPr indent="450850" algn="just" fontAlgn="base">
              <a:spcBef>
                <a:spcPct val="0"/>
              </a:spcBef>
              <a:spcAft>
                <a:spcPct val="0"/>
              </a:spcAft>
            </a:pPr>
            <a:r>
              <a:rPr lang="ru-RU" sz="1600" i="1" dirty="0" smtClean="0">
                <a:solidFill>
                  <a:schemeClr val="bg1"/>
                </a:solidFill>
                <a:latin typeface="Arial Black" pitchFamily="34" charset="0"/>
              </a:rPr>
              <a:t>04‑05 мая 2013 г., ДИВО 88 Проявления Иркутск, 10 ИВ Синтез «Алфавит Жизни». Сансара. Виталий Сердюк.</a:t>
            </a:r>
            <a:endParaRPr kumimoji="0" lang="ru-RU" sz="1600" b="1" i="1"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fioletovyj-fon19.jpg"/>
          <p:cNvPicPr>
            <a:picLocks noChangeAspect="1" noChangeArrowheads="1"/>
          </p:cNvPicPr>
          <p:nvPr/>
        </p:nvPicPr>
        <p:blipFill>
          <a:blip r:embed="rId2" cstate="print"/>
          <a:srcRect/>
          <a:stretch>
            <a:fillRect/>
          </a:stretch>
        </p:blipFill>
        <p:spPr bwMode="auto">
          <a:xfrm>
            <a:off x="-29210" y="0"/>
            <a:ext cx="9173210" cy="6858000"/>
          </a:xfrm>
          <a:prstGeom prst="rect">
            <a:avLst/>
          </a:prstGeom>
          <a:noFill/>
        </p:spPr>
      </p:pic>
      <p:sp>
        <p:nvSpPr>
          <p:cNvPr id="5121" name="Rectangle 1"/>
          <p:cNvSpPr>
            <a:spLocks noChangeArrowheads="1"/>
          </p:cNvSpPr>
          <p:nvPr/>
        </p:nvSpPr>
        <p:spPr bwMode="auto">
          <a:xfrm>
            <a:off x="395536" y="245549"/>
            <a:ext cx="8352928"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Атомы были иные, другой мерности, они были солнечные, поэтому не входили в материю клеток, а ниже клеток сформировали собственную ядерную среду. </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Вот отсюда мы начинаем традицию роста внутри нас атомно-молекулярных связей разных частей. Потом уже Чело, идущие за Христом, сформировали Атом Ментальный — это те, кто стяжали Чашу Грааля и мышление и атом собственно душевный, так называемый Астральный постоянный Атом — и Душа дошла до уровня самых простых существ.</a:t>
            </a:r>
          </a:p>
          <a:p>
            <a:pPr lvl="0" indent="450850" algn="just" eaLnBrk="0" fontAlgn="base" hangingPunct="0">
              <a:spcBef>
                <a:spcPct val="0"/>
              </a:spcBef>
              <a:spcAft>
                <a:spcPct val="0"/>
              </a:spcAft>
            </a:pPr>
            <a:r>
              <a:rPr lang="ru-RU" sz="2000" dirty="0" smtClean="0">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a:t>
            </a:r>
            <a:r>
              <a:rPr lang="ru-RU" sz="2000" b="1" dirty="0">
                <a:solidFill>
                  <a:schemeClr val="bg1"/>
                </a:solidFill>
                <a:effectLst>
                  <a:outerShdw blurRad="38100" dist="38100" dir="2700000" algn="tl">
                    <a:srgbClr val="000000">
                      <a:alpha val="43137"/>
                    </a:srgbClr>
                  </a:outerShdw>
                </a:effectLst>
                <a:latin typeface="Arial Black" pitchFamily="34" charset="0"/>
              </a:rPr>
              <a:t>потом началась работа всех учеников в Иерархии над тем, чтобы у нас появились атомные структуры чего, кроме Души? Сердца и Разума — 3‑х частей. </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 </a:t>
            </a:r>
          </a:p>
          <a:p>
            <a:pPr indent="450850" algn="just" eaLnBrk="0" fontAlgn="base" hangingPunct="0">
              <a:spcBef>
                <a:spcPct val="0"/>
              </a:spcBef>
              <a:spcAft>
                <a:spcPct val="0"/>
              </a:spcAft>
            </a:pPr>
            <a:r>
              <a:rPr lang="ru-RU" sz="2000" b="1" dirty="0">
                <a:solidFill>
                  <a:schemeClr val="bg1"/>
                </a:solidFill>
                <a:effectLst>
                  <a:outerShdw blurRad="38100" dist="38100" dir="2700000" algn="tl">
                    <a:srgbClr val="000000">
                      <a:alpha val="43137"/>
                    </a:srgbClr>
                  </a:outerShdw>
                </a:effectLst>
                <a:latin typeface="Arial Black" pitchFamily="34" charset="0"/>
              </a:rPr>
              <a:t>И вот на протяжении столетий мы работали над тем, чтобы биологическое тело человека (вся Иерархия работала) получало </a:t>
            </a:r>
            <a:r>
              <a:rPr lang="ru-RU" sz="2000" b="1" dirty="0" err="1">
                <a:solidFill>
                  <a:schemeClr val="bg1"/>
                </a:solidFill>
                <a:effectLst>
                  <a:outerShdw blurRad="38100" dist="38100" dir="2700000" algn="tl">
                    <a:srgbClr val="000000">
                      <a:alpha val="43137"/>
                    </a:srgbClr>
                  </a:outerShdw>
                </a:effectLst>
                <a:latin typeface="Arial Black" pitchFamily="34" charset="0"/>
              </a:rPr>
              <a:t>атомно‑молекулярные</a:t>
            </a:r>
            <a:r>
              <a:rPr lang="ru-RU" sz="2000" b="1" dirty="0">
                <a:solidFill>
                  <a:schemeClr val="bg1"/>
                </a:solidFill>
                <a:effectLst>
                  <a:outerShdw blurRad="38100" dist="38100" dir="2700000" algn="tl">
                    <a:srgbClr val="000000">
                      <a:alpha val="43137"/>
                    </a:srgbClr>
                  </a:outerShdw>
                </a:effectLst>
                <a:latin typeface="Arial Black" pitchFamily="34" charset="0"/>
              </a:rPr>
              <a:t> решётки. </a:t>
            </a:r>
            <a:endParaRPr lang="ru-RU" sz="2000" b="1" dirty="0" smtClean="0">
              <a:solidFill>
                <a:schemeClr val="bg1"/>
              </a:solidFill>
              <a:effectLst>
                <a:outerShdw blurRad="38100" dist="38100" dir="2700000" algn="tl">
                  <a:srgbClr val="000000">
                    <a:alpha val="43137"/>
                  </a:srgbClr>
                </a:outerShdw>
              </a:effectLst>
              <a:latin typeface="Arial Black" pitchFamily="34" charset="0"/>
            </a:endParaRPr>
          </a:p>
          <a:p>
            <a:pPr indent="450850" algn="just" eaLnBrk="0" fontAlgn="base" hangingPunct="0">
              <a:spcBef>
                <a:spcPct val="0"/>
              </a:spcBef>
              <a:spcAft>
                <a:spcPct val="0"/>
              </a:spcAft>
            </a:pPr>
            <a:endParaRPr lang="ru-RU" sz="2000" b="1" i="1" dirty="0">
              <a:solidFill>
                <a:schemeClr val="bg1"/>
              </a:solidFill>
              <a:effectLst>
                <a:outerShdw blurRad="38100" dist="38100" dir="2700000" algn="tl">
                  <a:srgbClr val="000000">
                    <a:alpha val="43137"/>
                  </a:srgbClr>
                </a:outerShdw>
              </a:effectLst>
              <a:latin typeface="Arial Black" pitchFamily="34" charset="0"/>
            </a:endParaRPr>
          </a:p>
          <a:p>
            <a:pPr indent="450850" algn="just" eaLnBrk="0" fontAlgn="base" hangingPunct="0">
              <a:spcBef>
                <a:spcPct val="0"/>
              </a:spcBef>
              <a:spcAft>
                <a:spcPct val="0"/>
              </a:spcAft>
            </a:pPr>
            <a:r>
              <a:rPr lang="ru-RU" sz="1600" i="1" dirty="0" smtClean="0">
                <a:solidFill>
                  <a:schemeClr val="bg1"/>
                </a:solidFill>
                <a:latin typeface="Arial Black" pitchFamily="34" charset="0"/>
              </a:rPr>
              <a:t>04‑05 мая 2013 г., ДИВО 88 Проявления Иркутск, 10 ИВ Синтез «Алфавит Жизни». Сансара. Виталий Сердюк.</a:t>
            </a:r>
            <a:endPar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fioletovyj-fon19.jpg"/>
          <p:cNvPicPr>
            <a:picLocks noChangeAspect="1" noChangeArrowheads="1"/>
          </p:cNvPicPr>
          <p:nvPr/>
        </p:nvPicPr>
        <p:blipFill>
          <a:blip r:embed="rId2" cstate="print"/>
          <a:srcRect/>
          <a:stretch>
            <a:fillRect/>
          </a:stretch>
        </p:blipFill>
        <p:spPr bwMode="auto">
          <a:xfrm>
            <a:off x="-29210" y="0"/>
            <a:ext cx="9173210" cy="6858000"/>
          </a:xfrm>
          <a:prstGeom prst="rect">
            <a:avLst/>
          </a:prstGeom>
          <a:noFill/>
        </p:spPr>
      </p:pic>
      <p:sp>
        <p:nvSpPr>
          <p:cNvPr id="3" name="Прямоугольник 2"/>
          <p:cNvSpPr/>
          <p:nvPr/>
        </p:nvSpPr>
        <p:spPr>
          <a:xfrm>
            <a:off x="323528" y="332656"/>
            <a:ext cx="8424936" cy="6093976"/>
          </a:xfrm>
          <a:prstGeom prst="rect">
            <a:avLst/>
          </a:prstGeom>
        </p:spPr>
        <p:txBody>
          <a:bodyPr wrap="square">
            <a:spAutoFit/>
          </a:bodyPr>
          <a:lstStyle/>
          <a:p>
            <a:pPr algn="just"/>
            <a:r>
              <a:rPr lang="ru-RU" b="1" dirty="0">
                <a:solidFill>
                  <a:schemeClr val="bg1"/>
                </a:solidFill>
                <a:effectLst>
                  <a:outerShdw blurRad="38100" dist="38100" dir="2700000" algn="tl">
                    <a:srgbClr val="000000">
                      <a:alpha val="43137"/>
                    </a:srgbClr>
                  </a:outerShdw>
                </a:effectLst>
                <a:latin typeface="Arial Black" pitchFamily="34" charset="0"/>
              </a:rPr>
              <a:t>И когда мы на каждом Синтезе стяжаем обязательно 32‑рицу или </a:t>
            </a:r>
            <a:r>
              <a:rPr lang="ru-RU" b="1" dirty="0" smtClean="0">
                <a:solidFill>
                  <a:schemeClr val="bg1"/>
                </a:solidFill>
                <a:effectLst>
                  <a:outerShdw blurRad="38100" dist="38100" dir="2700000" algn="tl">
                    <a:srgbClr val="000000">
                      <a:alpha val="43137"/>
                    </a:srgbClr>
                  </a:outerShdw>
                </a:effectLst>
                <a:latin typeface="Arial Black" pitchFamily="34" charset="0"/>
              </a:rPr>
              <a:t>64‑рицу, что </a:t>
            </a:r>
            <a:r>
              <a:rPr lang="ru-RU" b="1" dirty="0">
                <a:solidFill>
                  <a:schemeClr val="bg1"/>
                </a:solidFill>
                <a:effectLst>
                  <a:outerShdw blurRad="38100" dist="38100" dir="2700000" algn="tl">
                    <a:srgbClr val="000000">
                      <a:alpha val="43137"/>
                    </a:srgbClr>
                  </a:outerShdw>
                </a:effectLst>
                <a:latin typeface="Arial Black" pitchFamily="34" charset="0"/>
              </a:rPr>
              <a:t>мы </a:t>
            </a:r>
            <a:r>
              <a:rPr lang="ru-RU" b="1" dirty="0" smtClean="0">
                <a:solidFill>
                  <a:schemeClr val="bg1"/>
                </a:solidFill>
                <a:effectLst>
                  <a:outerShdw blurRad="38100" dist="38100" dir="2700000" algn="tl">
                    <a:srgbClr val="000000">
                      <a:alpha val="43137"/>
                    </a:srgbClr>
                  </a:outerShdw>
                </a:effectLst>
                <a:latin typeface="Arial Black" pitchFamily="34" charset="0"/>
              </a:rPr>
              <a:t>получаем </a:t>
            </a:r>
            <a:r>
              <a:rPr lang="ru-RU" b="1" dirty="0">
                <a:solidFill>
                  <a:schemeClr val="bg1"/>
                </a:solidFill>
                <a:effectLst>
                  <a:outerShdw blurRad="38100" dist="38100" dir="2700000" algn="tl">
                    <a:srgbClr val="000000">
                      <a:alpha val="43137"/>
                    </a:srgbClr>
                  </a:outerShdw>
                </a:effectLst>
                <a:latin typeface="Arial Black" pitchFamily="34" charset="0"/>
              </a:rPr>
              <a:t>от Отца? Вот тот самый абсолютный толчок, чтобы у вас внутри сложилась Форма Абсолютности 32‑х частей этого присутствия (я не знаю, сколько столетий вы бы нарабатывали столько тел на каждом присутствии Метагалактики). </a:t>
            </a:r>
            <a:endParaRPr lang="ru-RU" b="1"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b="1" dirty="0" smtClean="0">
                <a:solidFill>
                  <a:schemeClr val="bg1"/>
                </a:solidFill>
                <a:effectLst>
                  <a:outerShdw blurRad="38100" dist="38100" dir="2700000" algn="tl">
                    <a:srgbClr val="000000">
                      <a:alpha val="43137"/>
                    </a:srgbClr>
                  </a:outerShdw>
                </a:effectLst>
                <a:latin typeface="Arial Black" pitchFamily="34" charset="0"/>
              </a:rPr>
              <a:t>А</a:t>
            </a:r>
            <a:r>
              <a:rPr lang="ru-RU" b="1" dirty="0">
                <a:solidFill>
                  <a:schemeClr val="bg1"/>
                </a:solidFill>
                <a:effectLst>
                  <a:outerShdw blurRad="38100" dist="38100" dir="2700000" algn="tl">
                    <a:srgbClr val="000000">
                      <a:alpha val="43137"/>
                    </a:srgbClr>
                  </a:outerShdw>
                </a:effectLst>
                <a:latin typeface="Arial Black" pitchFamily="34" charset="0"/>
              </a:rPr>
              <a:t> потом, когда вы начали стяжать </a:t>
            </a:r>
            <a:r>
              <a:rPr lang="ru-RU" b="1" dirty="0" smtClean="0">
                <a:solidFill>
                  <a:schemeClr val="bg1"/>
                </a:solidFill>
                <a:effectLst>
                  <a:outerShdw blurRad="38100" dist="38100" dir="2700000" algn="tl">
                    <a:srgbClr val="000000">
                      <a:alpha val="43137"/>
                    </a:srgbClr>
                  </a:outerShdw>
                </a:effectLst>
                <a:latin typeface="Arial Black" pitchFamily="34" charset="0"/>
              </a:rPr>
              <a:t>Абсолютный </a:t>
            </a:r>
            <a:r>
              <a:rPr lang="ru-RU" b="1" dirty="0">
                <a:solidFill>
                  <a:schemeClr val="bg1"/>
                </a:solidFill>
                <a:effectLst>
                  <a:outerShdw blurRad="38100" dist="38100" dir="2700000" algn="tl">
                    <a:srgbClr val="000000">
                      <a:alpha val="43137"/>
                    </a:srgbClr>
                  </a:outerShdw>
                </a:effectLst>
                <a:latin typeface="Arial Black" pitchFamily="34" charset="0"/>
              </a:rPr>
              <a:t>Огонь, Огонь и Дух, который Отец зафиксировал в конце Синтеза, накопленным Абсолютным Огнём вырастал в некую Мощь. То есть из точки, которую как Ядро Синтеза, которые мы в конце Синтеза стяжаем, когда вы стяжаете Абсолютный Огонь, эта точка разрабатывается (генетика — из атома рождается атом), и появляется настоящая Часть с полным Абсолютным Огнём. </a:t>
            </a:r>
            <a:endParaRPr lang="ru-RU" b="1"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b="1" dirty="0" smtClean="0">
                <a:solidFill>
                  <a:schemeClr val="bg1"/>
                </a:solidFill>
                <a:effectLst>
                  <a:outerShdw blurRad="38100" dist="38100" dir="2700000" algn="tl">
                    <a:srgbClr val="000000">
                      <a:alpha val="43137"/>
                    </a:srgbClr>
                  </a:outerShdw>
                </a:effectLst>
                <a:latin typeface="Arial Black" pitchFamily="34" charset="0"/>
              </a:rPr>
              <a:t>Потом </a:t>
            </a:r>
            <a:r>
              <a:rPr lang="ru-RU" b="1" dirty="0">
                <a:solidFill>
                  <a:schemeClr val="bg1"/>
                </a:solidFill>
                <a:effectLst>
                  <a:outerShdw blurRad="38100" dist="38100" dir="2700000" algn="tl">
                    <a:srgbClr val="000000">
                      <a:alpha val="43137"/>
                    </a:srgbClr>
                  </a:outerShdw>
                </a:effectLst>
                <a:latin typeface="Arial Black" pitchFamily="34" charset="0"/>
              </a:rPr>
              <a:t>вы в конце Абсолютного Огня стяжаете соответствующую 16‑рицу, и у вас появляется внутри физического тела разработанная и действующая часть того или иного присутствия и одновременно </a:t>
            </a:r>
            <a:r>
              <a:rPr lang="ru-RU" b="1" dirty="0" smtClean="0">
                <a:solidFill>
                  <a:schemeClr val="bg1"/>
                </a:solidFill>
                <a:effectLst>
                  <a:outerShdw blurRad="38100" dist="38100" dir="2700000" algn="tl">
                    <a:srgbClr val="000000">
                      <a:alpha val="43137"/>
                    </a:srgbClr>
                  </a:outerShdw>
                </a:effectLst>
                <a:latin typeface="Arial Black" pitchFamily="34" charset="0"/>
              </a:rPr>
              <a:t>в выражении </a:t>
            </a:r>
            <a:r>
              <a:rPr lang="ru-RU" b="1" dirty="0">
                <a:solidFill>
                  <a:schemeClr val="bg1"/>
                </a:solidFill>
                <a:effectLst>
                  <a:outerShdw blurRad="38100" dist="38100" dir="2700000" algn="tl">
                    <a:srgbClr val="000000">
                      <a:alpha val="43137"/>
                    </a:srgbClr>
                  </a:outerShdw>
                </a:effectLst>
                <a:latin typeface="Arial Black" pitchFamily="34" charset="0"/>
              </a:rPr>
              <a:t>этой части Абсолютным Огнём на присутствии Метагалактики появляется 16‑рица вашей Жизни. </a:t>
            </a:r>
            <a:endParaRPr lang="ru-RU" b="1" dirty="0" smtClean="0">
              <a:solidFill>
                <a:schemeClr val="bg1"/>
              </a:solidFill>
              <a:effectLst>
                <a:outerShdw blurRad="38100" dist="38100" dir="2700000" algn="tl">
                  <a:srgbClr val="000000">
                    <a:alpha val="43137"/>
                  </a:srgbClr>
                </a:outerShdw>
              </a:effectLst>
              <a:latin typeface="Arial Black" pitchFamily="34" charset="0"/>
            </a:endParaRPr>
          </a:p>
          <a:p>
            <a:pPr algn="just"/>
            <a:endParaRPr lang="ru-RU" sz="1600" i="1" dirty="0" smtClean="0">
              <a:solidFill>
                <a:schemeClr val="bg1"/>
              </a:solidFill>
              <a:latin typeface="Arial Black" pitchFamily="34" charset="0"/>
            </a:endParaRPr>
          </a:p>
          <a:p>
            <a:pPr algn="just"/>
            <a:r>
              <a:rPr lang="ru-RU" sz="1600" i="1" dirty="0" smtClean="0">
                <a:solidFill>
                  <a:schemeClr val="bg1"/>
                </a:solidFill>
                <a:latin typeface="Arial Black" pitchFamily="34" charset="0"/>
              </a:rPr>
              <a:t>04‑05 мая 2013 г., ДИВО 88 Проявления Иркутск, 10 ИВ Синтез «Алфавит Жизни». Сансара. Виталий Сердюк.</a:t>
            </a:r>
            <a:endParaRPr lang="ru-RU" b="1" dirty="0">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fioletovyj-fon19.jpg"/>
          <p:cNvPicPr>
            <a:picLocks noChangeAspect="1" noChangeArrowheads="1"/>
          </p:cNvPicPr>
          <p:nvPr/>
        </p:nvPicPr>
        <p:blipFill>
          <a:blip r:embed="rId2" cstate="print"/>
          <a:srcRect/>
          <a:stretch>
            <a:fillRect/>
          </a:stretch>
        </p:blipFill>
        <p:spPr bwMode="auto">
          <a:xfrm>
            <a:off x="0" y="0"/>
            <a:ext cx="9173210" cy="6858000"/>
          </a:xfrm>
          <a:prstGeom prst="rect">
            <a:avLst/>
          </a:prstGeom>
          <a:noFill/>
        </p:spPr>
      </p:pic>
      <p:sp>
        <p:nvSpPr>
          <p:cNvPr id="3" name="Прямоугольник 2"/>
          <p:cNvSpPr/>
          <p:nvPr/>
        </p:nvSpPr>
        <p:spPr>
          <a:xfrm>
            <a:off x="539553" y="548680"/>
            <a:ext cx="8208911" cy="5693866"/>
          </a:xfrm>
          <a:prstGeom prst="rect">
            <a:avLst/>
          </a:prstGeom>
        </p:spPr>
        <p:txBody>
          <a:bodyPr wrap="square">
            <a:spAutoFit/>
          </a:bodyPr>
          <a:lstStyle/>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…именно </a:t>
            </a:r>
            <a:r>
              <a:rPr lang="ru-RU" sz="2000" b="1" dirty="0">
                <a:solidFill>
                  <a:schemeClr val="bg1"/>
                </a:solidFill>
                <a:effectLst>
                  <a:outerShdw blurRad="38100" dist="38100" dir="2700000" algn="tl">
                    <a:srgbClr val="000000">
                      <a:alpha val="43137"/>
                    </a:srgbClr>
                  </a:outerShdw>
                </a:effectLst>
                <a:latin typeface="Arial Black" pitchFamily="34" charset="0"/>
              </a:rPr>
              <a:t>при стяжании внутри физического тела появляется атомная решётка этой 16‑рицы. Я бы сейчас сказал, </a:t>
            </a:r>
            <a:r>
              <a:rPr lang="ru-RU" sz="2000" b="1" dirty="0" err="1">
                <a:solidFill>
                  <a:schemeClr val="bg1"/>
                </a:solidFill>
                <a:effectLst>
                  <a:outerShdw blurRad="38100" dist="38100" dir="2700000" algn="tl">
                    <a:srgbClr val="000000">
                      <a:alpha val="43137"/>
                    </a:srgbClr>
                  </a:outerShdw>
                </a:effectLst>
                <a:latin typeface="Arial Black" pitchFamily="34" charset="0"/>
              </a:rPr>
              <a:t>атомно‑молекулярная</a:t>
            </a:r>
            <a:r>
              <a:rPr lang="ru-RU" sz="2000" b="1" dirty="0">
                <a:solidFill>
                  <a:schemeClr val="bg1"/>
                </a:solidFill>
                <a:effectLst>
                  <a:outerShdw blurRad="38100" dist="38100" dir="2700000" algn="tl">
                    <a:srgbClr val="000000">
                      <a:alpha val="43137"/>
                    </a:srgbClr>
                  </a:outerShdw>
                </a:effectLst>
                <a:latin typeface="Arial Black" pitchFamily="34" charset="0"/>
              </a:rPr>
              <a:t> решётка или на языке Метагалактики — </a:t>
            </a:r>
            <a:r>
              <a:rPr lang="ru-RU" sz="2000" b="1" dirty="0" err="1">
                <a:solidFill>
                  <a:schemeClr val="bg1"/>
                </a:solidFill>
                <a:effectLst>
                  <a:outerShdw blurRad="38100" dist="38100" dir="2700000" algn="tl">
                    <a:srgbClr val="000000">
                      <a:alpha val="43137"/>
                    </a:srgbClr>
                  </a:outerShdw>
                </a:effectLst>
                <a:latin typeface="Arial Black" pitchFamily="34" charset="0"/>
              </a:rPr>
              <a:t>огнеобразная</a:t>
            </a:r>
            <a:r>
              <a:rPr lang="ru-RU" sz="2000" b="1" dirty="0">
                <a:solidFill>
                  <a:schemeClr val="bg1"/>
                </a:solidFill>
                <a:effectLst>
                  <a:outerShdw blurRad="38100" dist="38100" dir="2700000" algn="tl">
                    <a:srgbClr val="000000">
                      <a:alpha val="43137"/>
                    </a:srgbClr>
                  </a:outerShdw>
                </a:effectLst>
                <a:latin typeface="Arial Black" pitchFamily="34" charset="0"/>
              </a:rPr>
              <a:t> решётка этого типа жизни. </a:t>
            </a:r>
          </a:p>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Итог </a:t>
            </a:r>
            <a:r>
              <a:rPr lang="ru-RU" sz="2000" b="1" dirty="0">
                <a:solidFill>
                  <a:schemeClr val="bg1"/>
                </a:solidFill>
                <a:effectLst>
                  <a:outerShdw blurRad="38100" dist="38100" dir="2700000" algn="tl">
                    <a:srgbClr val="000000">
                      <a:alpha val="43137"/>
                    </a:srgbClr>
                  </a:outerShdw>
                </a:effectLst>
                <a:latin typeface="Arial Black" pitchFamily="34" charset="0"/>
              </a:rPr>
              <a:t>всего </a:t>
            </a:r>
            <a:r>
              <a:rPr lang="ru-RU" sz="2000" b="1" dirty="0" smtClean="0">
                <a:solidFill>
                  <a:schemeClr val="bg1"/>
                </a:solidFill>
                <a:effectLst>
                  <a:outerShdw blurRad="38100" dist="38100" dir="2700000" algn="tl">
                    <a:srgbClr val="000000">
                      <a:alpha val="43137"/>
                    </a:srgbClr>
                  </a:outerShdw>
                </a:effectLst>
                <a:latin typeface="Arial Black" pitchFamily="34" charset="0"/>
              </a:rPr>
              <a:t>этого… </a:t>
            </a:r>
            <a:r>
              <a:rPr lang="ru-RU" sz="2000" b="1" dirty="0">
                <a:solidFill>
                  <a:schemeClr val="bg1"/>
                </a:solidFill>
                <a:effectLst>
                  <a:outerShdw blurRad="38100" dist="38100" dir="2700000" algn="tl">
                    <a:srgbClr val="000000">
                      <a:alpha val="43137"/>
                    </a:srgbClr>
                  </a:outerShdw>
                </a:effectLst>
                <a:latin typeface="Arial Black" pitchFamily="34" charset="0"/>
              </a:rPr>
              <a:t>разработками в теле каждого из вас, в том числе и в моих телах, появились 64 атомно-молекулярные матрицы, потом </a:t>
            </a:r>
            <a:r>
              <a:rPr lang="ru-RU" sz="2000" b="1" dirty="0" err="1">
                <a:solidFill>
                  <a:schemeClr val="bg1"/>
                </a:solidFill>
                <a:effectLst>
                  <a:outerShdw blurRad="38100" dist="38100" dir="2700000" algn="tl">
                    <a:srgbClr val="000000">
                      <a:alpha val="43137"/>
                    </a:srgbClr>
                  </a:outerShdw>
                </a:effectLst>
                <a:latin typeface="Arial Black" pitchFamily="34" charset="0"/>
              </a:rPr>
              <a:t>универсумные</a:t>
            </a:r>
            <a:r>
              <a:rPr lang="ru-RU" sz="2000" b="1" dirty="0">
                <a:solidFill>
                  <a:schemeClr val="bg1"/>
                </a:solidFill>
                <a:effectLst>
                  <a:outerShdw blurRad="38100" dist="38100" dir="2700000" algn="tl">
                    <a:srgbClr val="000000">
                      <a:alpha val="43137"/>
                    </a:srgbClr>
                  </a:outerShdw>
                </a:effectLst>
                <a:latin typeface="Arial Black" pitchFamily="34" charset="0"/>
              </a:rPr>
              <a:t> 128 ФА‑32‑рицы, а потом Единые 256 </a:t>
            </a:r>
            <a:r>
              <a:rPr lang="ru-RU" sz="2000" b="1" dirty="0" smtClean="0">
                <a:solidFill>
                  <a:schemeClr val="bg1"/>
                </a:solidFill>
                <a:effectLst>
                  <a:outerShdw blurRad="38100" dist="38100" dir="2700000" algn="tl">
                    <a:srgbClr val="000000">
                      <a:alpha val="43137"/>
                    </a:srgbClr>
                  </a:outerShdw>
                </a:effectLst>
                <a:latin typeface="Arial Black" pitchFamily="34" charset="0"/>
              </a:rPr>
              <a:t>ФА‑64‑рицы…</a:t>
            </a:r>
          </a:p>
          <a:p>
            <a:pPr algn="just"/>
            <a:r>
              <a:rPr lang="ru-RU" sz="2000" b="1" dirty="0">
                <a:solidFill>
                  <a:schemeClr val="bg1"/>
                </a:solidFill>
                <a:effectLst>
                  <a:outerShdw blurRad="38100" dist="38100" dir="2700000" algn="tl">
                    <a:srgbClr val="000000">
                      <a:alpha val="43137"/>
                    </a:srgbClr>
                  </a:outerShdw>
                </a:effectLst>
                <a:latin typeface="Arial Black" pitchFamily="34" charset="0"/>
              </a:rPr>
              <a:t>В </a:t>
            </a:r>
            <a:r>
              <a:rPr lang="ru-RU" sz="2000" b="1" dirty="0" smtClean="0">
                <a:solidFill>
                  <a:schemeClr val="bg1"/>
                </a:solidFill>
                <a:effectLst>
                  <a:outerShdw blurRad="38100" dist="38100" dir="2700000" algn="tl">
                    <a:srgbClr val="000000">
                      <a:alpha val="43137"/>
                    </a:srgbClr>
                  </a:outerShdw>
                </a:effectLst>
                <a:latin typeface="Arial Black" pitchFamily="34" charset="0"/>
              </a:rPr>
              <a:t>итоге, </a:t>
            </a:r>
            <a:r>
              <a:rPr lang="ru-RU" sz="2000" b="1" dirty="0">
                <a:solidFill>
                  <a:schemeClr val="bg1"/>
                </a:solidFill>
                <a:effectLst>
                  <a:outerShdw blurRad="38100" dist="38100" dir="2700000" algn="tl">
                    <a:srgbClr val="000000">
                      <a:alpha val="43137"/>
                    </a:srgbClr>
                  </a:outerShdw>
                </a:effectLst>
                <a:latin typeface="Arial Black" pitchFamily="34" charset="0"/>
              </a:rPr>
              <a:t>в каждом из нас как в Человеке Метагалактики минимально существуют 64 идеальных матрицы частей, которые в той или иной форме развиваются по присутствиям Метагалактики, Универсума, </a:t>
            </a:r>
            <a:r>
              <a:rPr lang="ru-RU" sz="2000" b="1" dirty="0" smtClean="0">
                <a:solidFill>
                  <a:schemeClr val="bg1"/>
                </a:solidFill>
                <a:effectLst>
                  <a:outerShdw blurRad="38100" dist="38100" dir="2700000" algn="tl">
                    <a:srgbClr val="000000">
                      <a:alpha val="43137"/>
                    </a:srgbClr>
                  </a:outerShdw>
                </a:effectLst>
                <a:latin typeface="Arial Black" pitchFamily="34" charset="0"/>
              </a:rPr>
              <a:t>Единым…</a:t>
            </a:r>
            <a:r>
              <a:rPr lang="ru-RU" sz="2000" b="1" dirty="0">
                <a:solidFill>
                  <a:schemeClr val="bg1"/>
                </a:solidFill>
                <a:effectLst>
                  <a:outerShdw blurRad="38100" dist="38100" dir="2700000" algn="tl">
                    <a:srgbClr val="000000">
                      <a:alpha val="43137"/>
                    </a:srgbClr>
                  </a:outerShdw>
                </a:effectLst>
                <a:latin typeface="Arial Black" pitchFamily="34" charset="0"/>
              </a:rPr>
              <a:t> </a:t>
            </a:r>
            <a:endParaRPr lang="ru-RU" sz="2000" b="1" dirty="0" smtClean="0">
              <a:solidFill>
                <a:schemeClr val="bg1"/>
              </a:solidFill>
              <a:effectLst>
                <a:outerShdw blurRad="38100" dist="38100" dir="2700000" algn="tl">
                  <a:srgbClr val="000000">
                    <a:alpha val="43137"/>
                  </a:srgbClr>
                </a:outerShdw>
              </a:effectLst>
              <a:latin typeface="Arial Black" pitchFamily="34" charset="0"/>
            </a:endParaRPr>
          </a:p>
          <a:p>
            <a:pPr algn="just"/>
            <a:endParaRPr lang="ru-RU" sz="1600" i="1" dirty="0" smtClean="0">
              <a:solidFill>
                <a:schemeClr val="bg1"/>
              </a:solidFill>
              <a:latin typeface="Arial Black" pitchFamily="34" charset="0"/>
            </a:endParaRPr>
          </a:p>
          <a:p>
            <a:pPr algn="just"/>
            <a:endParaRPr lang="ru-RU" sz="1600" i="1" dirty="0">
              <a:solidFill>
                <a:schemeClr val="bg1"/>
              </a:solidFill>
              <a:latin typeface="Arial Black" pitchFamily="34" charset="0"/>
            </a:endParaRPr>
          </a:p>
          <a:p>
            <a:pPr algn="just"/>
            <a:r>
              <a:rPr lang="ru-RU" sz="1600" i="1" dirty="0" smtClean="0">
                <a:solidFill>
                  <a:schemeClr val="bg1"/>
                </a:solidFill>
                <a:latin typeface="Arial Black" pitchFamily="34" charset="0"/>
              </a:rPr>
              <a:t>04‑05 мая 2013 г., ДИВО 88 Проявления Иркутск, 10 ИВ Синтез «Алфавит Жизни». Сансара. Виталий Сердюк.</a:t>
            </a:r>
            <a:endParaRPr kumimoji="0" lang="ru-RU" sz="1600" b="1" i="1"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a:p>
            <a:pPr algn="just"/>
            <a:endParaRPr lang="ru-RU" sz="2000" b="1" dirty="0">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fioletovyj-fon19.jpg"/>
          <p:cNvPicPr>
            <a:picLocks noChangeAspect="1" noChangeArrowheads="1"/>
          </p:cNvPicPr>
          <p:nvPr/>
        </p:nvPicPr>
        <p:blipFill>
          <a:blip r:embed="rId2" cstate="print"/>
          <a:srcRect/>
          <a:stretch>
            <a:fillRect/>
          </a:stretch>
        </p:blipFill>
        <p:spPr bwMode="auto">
          <a:xfrm>
            <a:off x="-29210" y="0"/>
            <a:ext cx="9173210" cy="6858000"/>
          </a:xfrm>
          <a:prstGeom prst="rect">
            <a:avLst/>
          </a:prstGeom>
          <a:noFill/>
        </p:spPr>
      </p:pic>
      <p:sp>
        <p:nvSpPr>
          <p:cNvPr id="2049" name="Rectangle 1"/>
          <p:cNvSpPr>
            <a:spLocks noChangeArrowheads="1"/>
          </p:cNvSpPr>
          <p:nvPr/>
        </p:nvSpPr>
        <p:spPr bwMode="auto">
          <a:xfrm>
            <a:off x="323528" y="332656"/>
            <a:ext cx="8424936"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Calibri" pitchFamily="34" charset="0"/>
                <a:cs typeface="Arial" pitchFamily="34" charset="0"/>
              </a:rPr>
              <a:t>И вот наши Дома сейчас занимаются переводом человеческих Тел из атомно-молекулярных присутственных отношений Метагалактики на ядерные отношения проявленные, когда, чтобы усвоить части по проявлениям, у нас матрицы должны быть ядерные. То есть, внутри каждой клеточки должно быть ядро того или иного проявления.</a:t>
            </a:r>
            <a:endPar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Calibri" pitchFamily="34"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Calibri" pitchFamily="34" charset="0"/>
                <a:cs typeface="Times New Roman" pitchFamily="18" charset="0"/>
              </a:rPr>
              <a:t>В итоге, формируется человеческое тело, имеющее идеальные 64 ядерные части, реально действующие разными проявлениями…</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rPr>
              <a:t> </a:t>
            </a:r>
          </a:p>
          <a:p>
            <a:pPr lvl="0" indent="450850" algn="just" eaLnBrk="0" fontAlgn="base" hangingPunct="0">
              <a:spcBef>
                <a:spcPct val="0"/>
              </a:spcBef>
              <a:spcAft>
                <a:spcPct val="0"/>
              </a:spcAft>
            </a:pPr>
            <a:r>
              <a:rPr lang="ru-RU" sz="2000" dirty="0" smtClean="0">
                <a:solidFill>
                  <a:schemeClr val="bg1"/>
                </a:solidFill>
                <a:effectLst>
                  <a:outerShdw blurRad="38100" dist="38100" dir="2700000" algn="tl">
                    <a:srgbClr val="000000">
                      <a:alpha val="43137"/>
                    </a:srgbClr>
                  </a:outerShdw>
                </a:effectLst>
                <a:latin typeface="Arial Black" pitchFamily="34" charset="0"/>
              </a:rPr>
              <a:t>…цель </a:t>
            </a:r>
            <a:r>
              <a:rPr lang="ru-RU" sz="2000" dirty="0">
                <a:solidFill>
                  <a:schemeClr val="bg1"/>
                </a:solidFill>
                <a:effectLst>
                  <a:outerShdw blurRad="38100" dist="38100" dir="2700000" algn="tl">
                    <a:srgbClr val="000000">
                      <a:alpha val="43137"/>
                    </a:srgbClr>
                  </a:outerShdw>
                </a:effectLst>
                <a:latin typeface="Arial Black" pitchFamily="34" charset="0"/>
              </a:rPr>
              <a:t>вообще нашего с вами восхождения и служения, с точки зрения человека, это формирование Человека Изначально Вышестоящей Метагалактики, или мы его называем проявленного Человека, у которого 64 субъядерные матрицы живут проявлениями, а на первых этапах — атомно-молекулярные матрицы живут присутствиями.</a:t>
            </a:r>
            <a:endParaRPr kumimoji="0" lang="ru-RU" sz="2000"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lang="ru-RU" sz="2000" b="1" dirty="0">
              <a:solidFill>
                <a:schemeClr val="bg1"/>
              </a:solidFill>
              <a:effectLst>
                <a:outerShdw blurRad="38100" dist="38100" dir="2700000" algn="tl">
                  <a:srgbClr val="000000">
                    <a:alpha val="43137"/>
                  </a:srgbClr>
                </a:outerShdw>
              </a:effectLst>
              <a:latin typeface="Arial Black" pitchFamily="34" charset="0"/>
              <a:cs typeface="Arial" pitchFamily="34" charset="0"/>
            </a:endParaRPr>
          </a:p>
          <a:p>
            <a:pPr lvl="0" indent="450850" algn="just" eaLnBrk="0" fontAlgn="base" hangingPunct="0">
              <a:spcBef>
                <a:spcPct val="0"/>
              </a:spcBef>
              <a:spcAft>
                <a:spcPct val="0"/>
              </a:spcAft>
            </a:pPr>
            <a:r>
              <a:rPr lang="ru-RU" sz="1600" i="1" dirty="0" smtClean="0">
                <a:solidFill>
                  <a:schemeClr val="bg1"/>
                </a:solidFill>
                <a:latin typeface="Arial Black" pitchFamily="34" charset="0"/>
              </a:rPr>
              <a:t>04‑05 мая 2013 г., ДИВО 88 Проявления Иркутск, 10 ИВ Синтез «Алфавит Жизни». Сансара. Виталий Сердюк.</a:t>
            </a:r>
            <a:endParaRPr kumimoji="0" lang="ru-RU" sz="16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Марина\Desktop\fioletovyj-fon19.jpg"/>
          <p:cNvPicPr>
            <a:picLocks noChangeAspect="1" noChangeArrowheads="1"/>
          </p:cNvPicPr>
          <p:nvPr/>
        </p:nvPicPr>
        <p:blipFill>
          <a:blip r:embed="rId2" cstate="print"/>
          <a:srcRect/>
          <a:stretch>
            <a:fillRect/>
          </a:stretch>
        </p:blipFill>
        <p:spPr bwMode="auto">
          <a:xfrm>
            <a:off x="-29211" y="0"/>
            <a:ext cx="9173211" cy="6858000"/>
          </a:xfrm>
          <a:prstGeom prst="rect">
            <a:avLst/>
          </a:prstGeom>
          <a:noFill/>
        </p:spPr>
      </p:pic>
      <p:sp>
        <p:nvSpPr>
          <p:cNvPr id="3" name="Прямоугольник 2"/>
          <p:cNvSpPr/>
          <p:nvPr/>
        </p:nvSpPr>
        <p:spPr>
          <a:xfrm>
            <a:off x="467544" y="620688"/>
            <a:ext cx="8136904" cy="4708981"/>
          </a:xfrm>
          <a:prstGeom prst="rect">
            <a:avLst/>
          </a:prstGeom>
        </p:spPr>
        <p:txBody>
          <a:bodyPr wrap="square">
            <a:spAutoFit/>
          </a:bodyPr>
          <a:lstStyle/>
          <a:p>
            <a:pPr algn="just"/>
            <a:r>
              <a:rPr lang="ru-RU" sz="2000" dirty="0" smtClean="0">
                <a:solidFill>
                  <a:schemeClr val="bg1"/>
                </a:solidFill>
                <a:effectLst>
                  <a:outerShdw blurRad="38100" dist="38100" dir="2700000" algn="tl">
                    <a:srgbClr val="000000">
                      <a:alpha val="43137"/>
                    </a:srgbClr>
                  </a:outerShdw>
                </a:effectLst>
                <a:latin typeface="Arial Black" pitchFamily="34" charset="0"/>
              </a:rPr>
              <a:t>…а </a:t>
            </a:r>
            <a:r>
              <a:rPr lang="ru-RU" sz="2000" dirty="0">
                <a:solidFill>
                  <a:schemeClr val="bg1"/>
                </a:solidFill>
                <a:effectLst>
                  <a:outerShdw blurRad="38100" dist="38100" dir="2700000" algn="tl">
                    <a:srgbClr val="000000">
                      <a:alpha val="43137"/>
                    </a:srgbClr>
                  </a:outerShdw>
                </a:effectLst>
                <a:latin typeface="Arial Black" pitchFamily="34" charset="0"/>
              </a:rPr>
              <a:t>зачем нам всё это надо</a:t>
            </a:r>
            <a:r>
              <a:rPr lang="ru-RU" sz="2000" b="1" dirty="0" smtClean="0">
                <a:solidFill>
                  <a:schemeClr val="bg1"/>
                </a:solidFill>
                <a:latin typeface="Arial Black" pitchFamily="34" charset="0"/>
              </a:rPr>
              <a:t>?</a:t>
            </a:r>
            <a:r>
              <a:rPr lang="ru-RU" sz="2000" b="1" dirty="0">
                <a:solidFill>
                  <a:schemeClr val="bg1"/>
                </a:solidFill>
                <a:latin typeface="Arial Black" pitchFamily="34" charset="0"/>
              </a:rPr>
              <a:t> </a:t>
            </a:r>
            <a:endParaRPr lang="ru-RU" sz="2000" b="1" dirty="0" smtClean="0">
              <a:solidFill>
                <a:schemeClr val="bg1"/>
              </a:solidFill>
              <a:latin typeface="Arial Black" pitchFamily="34" charset="0"/>
            </a:endParaRPr>
          </a:p>
          <a:p>
            <a:pPr algn="just"/>
            <a:r>
              <a:rPr lang="ru-RU" sz="2000" b="1" dirty="0" smtClean="0">
                <a:solidFill>
                  <a:schemeClr val="bg1"/>
                </a:solidFill>
                <a:latin typeface="Arial Black" pitchFamily="34" charset="0"/>
              </a:rPr>
              <a:t>Представьте</a:t>
            </a:r>
            <a:r>
              <a:rPr lang="ru-RU" sz="2000" b="1" dirty="0">
                <a:solidFill>
                  <a:schemeClr val="bg1"/>
                </a:solidFill>
                <a:latin typeface="Arial Black" pitchFamily="34" charset="0"/>
              </a:rPr>
              <a:t>, что мы выходим из Планеты и начинаем жить в Метагалактике и в космосе.</a:t>
            </a:r>
            <a:r>
              <a:rPr lang="ru-RU" sz="2000" b="1" dirty="0" smtClean="0">
                <a:solidFill>
                  <a:schemeClr val="bg1"/>
                </a:solidFill>
                <a:latin typeface="Arial Black" pitchFamily="34" charset="0"/>
              </a:rPr>
              <a:t> </a:t>
            </a:r>
          </a:p>
          <a:p>
            <a:pPr algn="just"/>
            <a:endParaRPr lang="ru-RU" sz="2000" dirty="0">
              <a:solidFill>
                <a:schemeClr val="bg1"/>
              </a:solidFill>
              <a:effectLst>
                <a:outerShdw blurRad="38100" dist="38100" dir="2700000" algn="tl">
                  <a:srgbClr val="000000">
                    <a:alpha val="43137"/>
                  </a:srgbClr>
                </a:outerShdw>
              </a:effectLst>
              <a:latin typeface="Arial Black" pitchFamily="34" charset="0"/>
            </a:endParaRPr>
          </a:p>
          <a:p>
            <a:pPr algn="just"/>
            <a:r>
              <a:rPr lang="ru-RU" sz="2000" dirty="0">
                <a:solidFill>
                  <a:schemeClr val="bg1"/>
                </a:solidFill>
                <a:effectLst>
                  <a:outerShdw blurRad="38100" dist="38100" dir="2700000" algn="tl">
                    <a:srgbClr val="000000">
                      <a:alpha val="43137"/>
                    </a:srgbClr>
                  </a:outerShdw>
                </a:effectLst>
                <a:latin typeface="Arial Black" pitchFamily="34" charset="0"/>
              </a:rPr>
              <a:t>Вот чтобы эти тела могли жить не только </a:t>
            </a:r>
            <a:r>
              <a:rPr lang="ru-RU" sz="2000" dirty="0" err="1">
                <a:solidFill>
                  <a:schemeClr val="bg1"/>
                </a:solidFill>
                <a:effectLst>
                  <a:outerShdw blurRad="38100" dist="38100" dir="2700000" algn="tl">
                    <a:srgbClr val="000000">
                      <a:alpha val="43137"/>
                    </a:srgbClr>
                  </a:outerShdw>
                </a:effectLst>
                <a:latin typeface="Arial Black" pitchFamily="34" charset="0"/>
              </a:rPr>
              <a:t>планетарно-биологически</a:t>
            </a:r>
            <a:r>
              <a:rPr lang="ru-RU" sz="2000" dirty="0">
                <a:solidFill>
                  <a:schemeClr val="bg1"/>
                </a:solidFill>
                <a:effectLst>
                  <a:outerShdw blurRad="38100" dist="38100" dir="2700000" algn="tl">
                    <a:srgbClr val="000000">
                      <a:alpha val="43137"/>
                    </a:srgbClr>
                  </a:outerShdw>
                </a:effectLst>
                <a:latin typeface="Arial Black" pitchFamily="34" charset="0"/>
              </a:rPr>
              <a:t>, а могли жить </a:t>
            </a:r>
            <a:r>
              <a:rPr lang="ru-RU" sz="2000" dirty="0" err="1">
                <a:solidFill>
                  <a:schemeClr val="bg1"/>
                </a:solidFill>
                <a:effectLst>
                  <a:outerShdw blurRad="38100" dist="38100" dir="2700000" algn="tl">
                    <a:srgbClr val="000000">
                      <a:alpha val="43137"/>
                    </a:srgbClr>
                  </a:outerShdw>
                </a:effectLst>
                <a:latin typeface="Arial Black" pitchFamily="34" charset="0"/>
              </a:rPr>
              <a:t>Метагалактически</a:t>
            </a:r>
            <a:r>
              <a:rPr lang="ru-RU" sz="2000" dirty="0">
                <a:solidFill>
                  <a:schemeClr val="bg1"/>
                </a:solidFill>
                <a:effectLst>
                  <a:outerShdw blurRad="38100" dist="38100" dir="2700000" algn="tl">
                    <a:srgbClr val="000000">
                      <a:alpha val="43137"/>
                    </a:srgbClr>
                  </a:outerShdw>
                </a:effectLst>
                <a:latin typeface="Arial Black" pitchFamily="34" charset="0"/>
              </a:rPr>
              <a:t>, </a:t>
            </a:r>
            <a:r>
              <a:rPr lang="ru-RU" sz="2000" dirty="0" err="1">
                <a:solidFill>
                  <a:schemeClr val="bg1"/>
                </a:solidFill>
                <a:effectLst>
                  <a:outerShdw blurRad="38100" dist="38100" dir="2700000" algn="tl">
                    <a:srgbClr val="000000">
                      <a:alpha val="43137"/>
                    </a:srgbClr>
                  </a:outerShdw>
                </a:effectLst>
                <a:latin typeface="Arial Black" pitchFamily="34" charset="0"/>
              </a:rPr>
              <a:t>межпланетно</a:t>
            </a:r>
            <a:r>
              <a:rPr lang="ru-RU" sz="2000" dirty="0">
                <a:solidFill>
                  <a:schemeClr val="bg1"/>
                </a:solidFill>
                <a:effectLst>
                  <a:outerShdw blurRad="38100" dist="38100" dir="2700000" algn="tl">
                    <a:srgbClr val="000000">
                      <a:alpha val="43137"/>
                    </a:srgbClr>
                  </a:outerShdw>
                </a:effectLst>
                <a:latin typeface="Arial Black" pitchFamily="34" charset="0"/>
              </a:rPr>
              <a:t>, космически и </a:t>
            </a:r>
            <a:r>
              <a:rPr lang="ru-RU" sz="2000" dirty="0" err="1">
                <a:solidFill>
                  <a:schemeClr val="bg1"/>
                </a:solidFill>
                <a:effectLst>
                  <a:outerShdw blurRad="38100" dist="38100" dir="2700000" algn="tl">
                    <a:srgbClr val="000000">
                      <a:alpha val="43137"/>
                    </a:srgbClr>
                  </a:outerShdw>
                </a:effectLst>
                <a:latin typeface="Arial Black" pitchFamily="34" charset="0"/>
              </a:rPr>
              <a:t>звёздно</a:t>
            </a:r>
            <a:r>
              <a:rPr lang="ru-RU" sz="2000" dirty="0">
                <a:solidFill>
                  <a:schemeClr val="bg1"/>
                </a:solidFill>
                <a:effectLst>
                  <a:outerShdw blurRad="38100" dist="38100" dir="2700000" algn="tl">
                    <a:srgbClr val="000000">
                      <a:alpha val="43137"/>
                    </a:srgbClr>
                  </a:outerShdw>
                </a:effectLst>
                <a:latin typeface="Arial Black" pitchFamily="34" charset="0"/>
              </a:rPr>
              <a:t>, у них должны быть свои атомно-молекулярные решётки на каждую часть, на первом этапе. </a:t>
            </a:r>
            <a:endParaRPr lang="ru-RU" sz="2000"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sz="2000" dirty="0" smtClean="0">
                <a:solidFill>
                  <a:schemeClr val="bg1"/>
                </a:solidFill>
                <a:effectLst>
                  <a:outerShdw blurRad="38100" dist="38100" dir="2700000" algn="tl">
                    <a:srgbClr val="000000">
                      <a:alpha val="43137"/>
                    </a:srgbClr>
                  </a:outerShdw>
                </a:effectLst>
                <a:latin typeface="Arial Black" pitchFamily="34" charset="0"/>
              </a:rPr>
              <a:t>А</a:t>
            </a:r>
            <a:r>
              <a:rPr lang="ru-RU" sz="2000" dirty="0">
                <a:solidFill>
                  <a:schemeClr val="bg1"/>
                </a:solidFill>
                <a:effectLst>
                  <a:outerShdw blurRad="38100" dist="38100" dir="2700000" algn="tl">
                    <a:srgbClr val="000000">
                      <a:alpha val="43137"/>
                    </a:srgbClr>
                  </a:outerShdw>
                </a:effectLst>
                <a:latin typeface="Arial Black" pitchFamily="34" charset="0"/>
              </a:rPr>
              <a:t> чтобы выдерживать потом температуру любых звёзд и Сознанием спокойно изучать </a:t>
            </a:r>
            <a:r>
              <a:rPr lang="ru-RU" sz="2000" dirty="0" smtClean="0">
                <a:solidFill>
                  <a:schemeClr val="bg1"/>
                </a:solidFill>
                <a:effectLst>
                  <a:outerShdw blurRad="38100" dist="38100" dir="2700000" algn="tl">
                    <a:srgbClr val="000000">
                      <a:alpha val="43137"/>
                    </a:srgbClr>
                  </a:outerShdw>
                </a:effectLst>
                <a:latin typeface="Arial Black" pitchFamily="34" charset="0"/>
              </a:rPr>
              <a:t>субъядерные </a:t>
            </a:r>
            <a:r>
              <a:rPr lang="ru-RU" sz="2000" dirty="0">
                <a:solidFill>
                  <a:schemeClr val="bg1"/>
                </a:solidFill>
                <a:effectLst>
                  <a:outerShdw blurRad="38100" dist="38100" dir="2700000" algn="tl">
                    <a:srgbClr val="000000">
                      <a:alpha val="43137"/>
                    </a:srgbClr>
                  </a:outerShdw>
                </a:effectLst>
                <a:latin typeface="Arial Black" pitchFamily="34" charset="0"/>
              </a:rPr>
              <a:t>или термоядерные звёздные процессы, наши матрицы должны быть тоже какими? Субъядерными, то бишь, ядерными</a:t>
            </a:r>
            <a:r>
              <a:rPr lang="ru-RU" sz="2000" dirty="0" smtClean="0">
                <a:solidFill>
                  <a:schemeClr val="bg1"/>
                </a:solidFill>
                <a:effectLst>
                  <a:outerShdw blurRad="38100" dist="38100" dir="2700000" algn="tl">
                    <a:srgbClr val="000000">
                      <a:alpha val="43137"/>
                    </a:srgbClr>
                  </a:outerShdw>
                </a:effectLst>
                <a:latin typeface="Arial Black" pitchFamily="34" charset="0"/>
              </a:rPr>
              <a:t>.</a:t>
            </a:r>
          </a:p>
          <a:p>
            <a:pPr algn="just"/>
            <a:endParaRPr lang="ru-RU" sz="2000" dirty="0">
              <a:solidFill>
                <a:schemeClr val="bg1"/>
              </a:solidFill>
              <a:effectLst>
                <a:outerShdw blurRad="38100" dist="38100" dir="2700000" algn="tl">
                  <a:srgbClr val="000000">
                    <a:alpha val="43137"/>
                  </a:srgbClr>
                </a:outerShdw>
              </a:effectLst>
              <a:latin typeface="Arial Black" pitchFamily="34" charset="0"/>
            </a:endParaRPr>
          </a:p>
        </p:txBody>
      </p:sp>
      <p:sp>
        <p:nvSpPr>
          <p:cNvPr id="4" name="Прямоугольник 3"/>
          <p:cNvSpPr/>
          <p:nvPr/>
        </p:nvSpPr>
        <p:spPr>
          <a:xfrm>
            <a:off x="539552" y="5301208"/>
            <a:ext cx="7920880" cy="584775"/>
          </a:xfrm>
          <a:prstGeom prst="rect">
            <a:avLst/>
          </a:prstGeom>
        </p:spPr>
        <p:txBody>
          <a:bodyPr wrap="square">
            <a:spAutoFit/>
          </a:bodyPr>
          <a:lstStyle/>
          <a:p>
            <a:pPr lvl="0" indent="450850" algn="just" eaLnBrk="0" fontAlgn="base" hangingPunct="0">
              <a:spcBef>
                <a:spcPct val="0"/>
              </a:spcBef>
              <a:spcAft>
                <a:spcPct val="0"/>
              </a:spcAft>
            </a:pPr>
            <a:r>
              <a:rPr lang="ru-RU" sz="1600" i="1" dirty="0" smtClean="0">
                <a:solidFill>
                  <a:schemeClr val="bg1"/>
                </a:solidFill>
                <a:latin typeface="Arial Black" pitchFamily="34" charset="0"/>
              </a:rPr>
              <a:t>04‑05 мая 2013 г., ДИВО 88 Проявления Иркутск, 10 ИВ Синтез «Алфавит Жизни». Сансара. Виталий Сердюк.</a:t>
            </a:r>
            <a:endParaRPr kumimoji="0" lang="ru-RU" sz="16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fioletovyj-fon19.jpg"/>
          <p:cNvPicPr>
            <a:picLocks noChangeAspect="1" noChangeArrowheads="1"/>
          </p:cNvPicPr>
          <p:nvPr/>
        </p:nvPicPr>
        <p:blipFill>
          <a:blip r:embed="rId2" cstate="print"/>
          <a:srcRect/>
          <a:stretch>
            <a:fillRect/>
          </a:stretch>
        </p:blipFill>
        <p:spPr bwMode="auto">
          <a:xfrm>
            <a:off x="-29211" y="0"/>
            <a:ext cx="9173211" cy="6858000"/>
          </a:xfrm>
          <a:prstGeom prst="rect">
            <a:avLst/>
          </a:prstGeom>
          <a:noFill/>
        </p:spPr>
      </p:pic>
      <p:sp>
        <p:nvSpPr>
          <p:cNvPr id="3" name="Прямоугольник 2"/>
          <p:cNvSpPr/>
          <p:nvPr/>
        </p:nvSpPr>
        <p:spPr>
          <a:xfrm>
            <a:off x="395536" y="476672"/>
            <a:ext cx="8208912" cy="1631216"/>
          </a:xfrm>
          <a:prstGeom prst="rect">
            <a:avLst/>
          </a:prstGeom>
        </p:spPr>
        <p:txBody>
          <a:bodyPr wrap="square">
            <a:spAutoFit/>
          </a:bodyPr>
          <a:lstStyle/>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…мы </a:t>
            </a:r>
            <a:r>
              <a:rPr lang="ru-RU" sz="2000" b="1" dirty="0">
                <a:solidFill>
                  <a:schemeClr val="bg1"/>
                </a:solidFill>
                <a:effectLst>
                  <a:outerShdw blurRad="38100" dist="38100" dir="2700000" algn="tl">
                    <a:srgbClr val="000000">
                      <a:alpha val="43137"/>
                    </a:srgbClr>
                  </a:outerShdw>
                </a:effectLst>
                <a:latin typeface="Arial Black" pitchFamily="34" charset="0"/>
              </a:rPr>
              <a:t>разрабатываем те ядерные, субъядерные процессы, которые Метагалактика, фокусируясь, активирует в наших космонавтах, чтобы они могли вообще вылетать за пределы нашей </a:t>
            </a:r>
            <a:r>
              <a:rPr lang="ru-RU" sz="2000" b="1" dirty="0" smtClean="0">
                <a:solidFill>
                  <a:schemeClr val="bg1"/>
                </a:solidFill>
                <a:effectLst>
                  <a:outerShdw blurRad="38100" dist="38100" dir="2700000" algn="tl">
                    <a:srgbClr val="000000">
                      <a:alpha val="43137"/>
                    </a:srgbClr>
                  </a:outerShdw>
                </a:effectLst>
                <a:latin typeface="Arial Black" pitchFamily="34" charset="0"/>
              </a:rPr>
              <a:t>Планеты.</a:t>
            </a:r>
          </a:p>
          <a:p>
            <a:pPr algn="just"/>
            <a:endParaRPr lang="ru-RU" sz="2000" b="1" dirty="0">
              <a:solidFill>
                <a:schemeClr val="bg1"/>
              </a:solidFill>
              <a:effectLst>
                <a:outerShdw blurRad="38100" dist="38100" dir="2700000" algn="tl">
                  <a:srgbClr val="000000">
                    <a:alpha val="43137"/>
                  </a:srgbClr>
                </a:outerShdw>
              </a:effectLst>
              <a:latin typeface="Arial Black" pitchFamily="34" charset="0"/>
            </a:endParaRPr>
          </a:p>
        </p:txBody>
      </p:sp>
      <p:sp>
        <p:nvSpPr>
          <p:cNvPr id="4" name="Прямоугольник 3"/>
          <p:cNvSpPr/>
          <p:nvPr/>
        </p:nvSpPr>
        <p:spPr>
          <a:xfrm>
            <a:off x="467544" y="1988840"/>
            <a:ext cx="8064896" cy="1323439"/>
          </a:xfrm>
          <a:prstGeom prst="rect">
            <a:avLst/>
          </a:prstGeom>
        </p:spPr>
        <p:txBody>
          <a:bodyPr wrap="square">
            <a:spAutoFit/>
          </a:bodyPr>
          <a:lstStyle/>
          <a:p>
            <a:pPr algn="just"/>
            <a:r>
              <a:rPr lang="ru-RU" sz="2000" b="1" dirty="0">
                <a:solidFill>
                  <a:schemeClr val="bg1"/>
                </a:solidFill>
                <a:effectLst>
                  <a:outerShdw blurRad="38100" dist="38100" dir="2700000" algn="tl">
                    <a:srgbClr val="000000">
                      <a:alpha val="43137"/>
                    </a:srgbClr>
                  </a:outerShdw>
                </a:effectLst>
                <a:latin typeface="Arial Black" pitchFamily="34" charset="0"/>
              </a:rPr>
              <a:t>То есть, как большая система самоорганизации она на нас проверяет, как это должно быть, а потом </a:t>
            </a:r>
            <a:r>
              <a:rPr lang="ru-RU" sz="2000" b="1" dirty="0" smtClean="0">
                <a:solidFill>
                  <a:schemeClr val="bg1"/>
                </a:solidFill>
                <a:effectLst>
                  <a:outerShdw blurRad="38100" dist="38100" dir="2700000" algn="tl">
                    <a:srgbClr val="000000">
                      <a:alpha val="43137"/>
                    </a:srgbClr>
                  </a:outerShdw>
                </a:effectLst>
                <a:latin typeface="Arial Black" pitchFamily="34" charset="0"/>
              </a:rPr>
              <a:t>включает всем </a:t>
            </a:r>
            <a:r>
              <a:rPr lang="ru-RU" sz="2000" b="1" dirty="0">
                <a:solidFill>
                  <a:schemeClr val="bg1"/>
                </a:solidFill>
                <a:effectLst>
                  <a:outerShdw blurRad="38100" dist="38100" dir="2700000" algn="tl">
                    <a:srgbClr val="000000">
                      <a:alpha val="43137"/>
                    </a:srgbClr>
                  </a:outerShdw>
                </a:effectLst>
                <a:latin typeface="Arial Black" pitchFamily="34" charset="0"/>
              </a:rPr>
              <a:t>остальным</a:t>
            </a:r>
            <a:r>
              <a:rPr lang="ru-RU" sz="2000" b="1" dirty="0" smtClean="0">
                <a:solidFill>
                  <a:schemeClr val="bg1"/>
                </a:solidFill>
                <a:effectLst>
                  <a:outerShdw blurRad="38100" dist="38100" dir="2700000" algn="tl">
                    <a:srgbClr val="000000">
                      <a:alpha val="43137"/>
                    </a:srgbClr>
                  </a:outerShdw>
                </a:effectLst>
                <a:latin typeface="Arial Black" pitchFamily="34" charset="0"/>
              </a:rPr>
              <a:t>.</a:t>
            </a:r>
          </a:p>
          <a:p>
            <a:pPr algn="just"/>
            <a:endParaRPr lang="ru-RU" sz="2000" b="1" dirty="0">
              <a:solidFill>
                <a:schemeClr val="bg1"/>
              </a:solidFill>
              <a:effectLst>
                <a:outerShdw blurRad="38100" dist="38100" dir="2700000" algn="tl">
                  <a:srgbClr val="000000">
                    <a:alpha val="43137"/>
                  </a:srgbClr>
                </a:outerShdw>
              </a:effectLst>
              <a:latin typeface="Arial Black" pitchFamily="34" charset="0"/>
            </a:endParaRPr>
          </a:p>
        </p:txBody>
      </p:sp>
      <p:sp>
        <p:nvSpPr>
          <p:cNvPr id="5" name="Прямоугольник 4"/>
          <p:cNvSpPr/>
          <p:nvPr/>
        </p:nvSpPr>
        <p:spPr>
          <a:xfrm>
            <a:off x="467544" y="3501008"/>
            <a:ext cx="8064896" cy="584775"/>
          </a:xfrm>
          <a:prstGeom prst="rect">
            <a:avLst/>
          </a:prstGeom>
        </p:spPr>
        <p:txBody>
          <a:bodyPr wrap="square">
            <a:spAutoFit/>
          </a:bodyPr>
          <a:lstStyle/>
          <a:p>
            <a:pPr lvl="0" indent="450850" algn="just" eaLnBrk="0" fontAlgn="base" hangingPunct="0">
              <a:spcBef>
                <a:spcPct val="0"/>
              </a:spcBef>
              <a:spcAft>
                <a:spcPct val="0"/>
              </a:spcAft>
            </a:pPr>
            <a:r>
              <a:rPr lang="ru-RU" sz="1600" i="1" dirty="0" smtClean="0">
                <a:solidFill>
                  <a:schemeClr val="bg1"/>
                </a:solidFill>
                <a:latin typeface="Arial Black" pitchFamily="34" charset="0"/>
              </a:rPr>
              <a:t>04‑05 мая 2013 г., ДИВО 88 Проявления Иркутск, 10 ИВ Синтез «Алфавит Жизни». Сансара. Виталий Сердюк.</a:t>
            </a:r>
            <a:endParaRPr kumimoji="0" lang="ru-RU" sz="16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fioletovyj-fon19.jpg"/>
          <p:cNvPicPr>
            <a:picLocks noChangeAspect="1" noChangeArrowheads="1"/>
          </p:cNvPicPr>
          <p:nvPr/>
        </p:nvPicPr>
        <p:blipFill>
          <a:blip r:embed="rId2" cstate="print"/>
          <a:srcRect/>
          <a:stretch>
            <a:fillRect/>
          </a:stretch>
        </p:blipFill>
        <p:spPr bwMode="auto">
          <a:xfrm>
            <a:off x="-29210" y="0"/>
            <a:ext cx="9173210" cy="6858000"/>
          </a:xfrm>
          <a:prstGeom prst="rect">
            <a:avLst/>
          </a:prstGeom>
          <a:noFill/>
        </p:spPr>
      </p:pic>
      <p:sp>
        <p:nvSpPr>
          <p:cNvPr id="3" name="Прямоугольник 2"/>
          <p:cNvSpPr/>
          <p:nvPr/>
        </p:nvSpPr>
        <p:spPr>
          <a:xfrm>
            <a:off x="467544" y="548680"/>
            <a:ext cx="8208912" cy="5632311"/>
          </a:xfrm>
          <a:prstGeom prst="rect">
            <a:avLst/>
          </a:prstGeom>
        </p:spPr>
        <p:txBody>
          <a:bodyPr wrap="square">
            <a:spAutoFit/>
          </a:bodyPr>
          <a:lstStyle/>
          <a:p>
            <a:pPr algn="just"/>
            <a:r>
              <a:rPr lang="ru-RU" sz="2000" b="1" dirty="0">
                <a:solidFill>
                  <a:schemeClr val="bg1"/>
                </a:solidFill>
                <a:latin typeface="Arial Black" pitchFamily="34" charset="0"/>
              </a:rPr>
              <a:t>6 раса – это раса Метагалактического </a:t>
            </a:r>
            <a:r>
              <a:rPr lang="ru-RU" sz="2000" b="1" dirty="0" smtClean="0">
                <a:solidFill>
                  <a:schemeClr val="bg1"/>
                </a:solidFill>
                <a:latin typeface="Arial Black" pitchFamily="34" charset="0"/>
              </a:rPr>
              <a:t>Человечества.</a:t>
            </a:r>
          </a:p>
          <a:p>
            <a:pPr algn="just"/>
            <a:r>
              <a:rPr lang="ru-RU" sz="1600" i="1" dirty="0" smtClean="0">
                <a:solidFill>
                  <a:schemeClr val="bg1"/>
                </a:solidFill>
                <a:latin typeface="Arial Black" pitchFamily="34" charset="0"/>
              </a:rPr>
              <a:t> </a:t>
            </a:r>
            <a:r>
              <a:rPr lang="ru-RU" sz="1600" i="1" dirty="0">
                <a:solidFill>
                  <a:schemeClr val="bg1"/>
                </a:solidFill>
                <a:latin typeface="Arial Black" pitchFamily="34" charset="0"/>
              </a:rPr>
              <a:t>7 </a:t>
            </a:r>
            <a:r>
              <a:rPr lang="ru-RU" sz="1600" i="1" dirty="0" err="1">
                <a:solidFill>
                  <a:schemeClr val="bg1"/>
                </a:solidFill>
                <a:latin typeface="Arial Black" pitchFamily="34" charset="0"/>
              </a:rPr>
              <a:t>СиФа</a:t>
            </a:r>
            <a:r>
              <a:rPr lang="ru-RU" sz="1600" i="1" dirty="0">
                <a:solidFill>
                  <a:schemeClr val="bg1"/>
                </a:solidFill>
                <a:latin typeface="Arial Black" pitchFamily="34" charset="0"/>
              </a:rPr>
              <a:t> СПб 2</a:t>
            </a:r>
            <a:r>
              <a:rPr lang="en-US" sz="1600" i="1" dirty="0">
                <a:solidFill>
                  <a:schemeClr val="bg1"/>
                </a:solidFill>
                <a:latin typeface="Arial Black" pitchFamily="34" charset="0"/>
              </a:rPr>
              <a:t>4</a:t>
            </a:r>
            <a:r>
              <a:rPr lang="ru-RU" sz="1600" i="1" dirty="0">
                <a:solidFill>
                  <a:schemeClr val="bg1"/>
                </a:solidFill>
                <a:latin typeface="Arial Black" pitchFamily="34" charset="0"/>
              </a:rPr>
              <a:t>-2</a:t>
            </a:r>
            <a:r>
              <a:rPr lang="en-US" sz="1600" i="1" dirty="0">
                <a:solidFill>
                  <a:schemeClr val="bg1"/>
                </a:solidFill>
                <a:latin typeface="Arial Black" pitchFamily="34" charset="0"/>
              </a:rPr>
              <a:t>6</a:t>
            </a:r>
            <a:r>
              <a:rPr lang="ru-RU" sz="1600" i="1" dirty="0">
                <a:solidFill>
                  <a:schemeClr val="bg1"/>
                </a:solidFill>
                <a:latin typeface="Arial Black" pitchFamily="34" charset="0"/>
              </a:rPr>
              <a:t> марта </a:t>
            </a:r>
            <a:r>
              <a:rPr lang="ru-RU" sz="1600" i="1" dirty="0" smtClean="0">
                <a:solidFill>
                  <a:schemeClr val="bg1"/>
                </a:solidFill>
                <a:latin typeface="Arial Black" pitchFamily="34" charset="0"/>
              </a:rPr>
              <a:t>2004</a:t>
            </a:r>
          </a:p>
          <a:p>
            <a:pPr algn="just"/>
            <a:endParaRPr lang="ru-RU" sz="1600" i="1" dirty="0">
              <a:solidFill>
                <a:schemeClr val="bg1"/>
              </a:solidFill>
              <a:latin typeface="Arial Black" pitchFamily="34" charset="0"/>
            </a:endParaRPr>
          </a:p>
          <a:p>
            <a:pPr algn="just"/>
            <a:r>
              <a:rPr lang="ru-RU" sz="2000" b="1" dirty="0">
                <a:solidFill>
                  <a:schemeClr val="bg1"/>
                </a:solidFill>
                <a:latin typeface="Arial Black" pitchFamily="34" charset="0"/>
              </a:rPr>
              <a:t>У нас сегодня праздник Метагалактического Человечества</a:t>
            </a:r>
            <a:r>
              <a:rPr lang="ru-RU" sz="2000" dirty="0"/>
              <a:t>. </a:t>
            </a:r>
            <a:endParaRPr lang="ru-RU" sz="2000" dirty="0" smtClean="0"/>
          </a:p>
          <a:p>
            <a:pPr algn="just"/>
            <a:r>
              <a:rPr lang="ru-RU" sz="2000" b="1" dirty="0" smtClean="0">
                <a:solidFill>
                  <a:schemeClr val="bg1"/>
                </a:solidFill>
                <a:latin typeface="Arial Black" pitchFamily="34" charset="0"/>
              </a:rPr>
              <a:t>У</a:t>
            </a:r>
            <a:r>
              <a:rPr lang="ru-RU" sz="2000" b="1" dirty="0">
                <a:solidFill>
                  <a:schemeClr val="bg1"/>
                </a:solidFill>
                <a:latin typeface="Arial Black" pitchFamily="34" charset="0"/>
              </a:rPr>
              <a:t> нас есть так называемые даты </a:t>
            </a:r>
            <a:r>
              <a:rPr lang="ru-RU" sz="2000" b="1" dirty="0" smtClean="0">
                <a:solidFill>
                  <a:schemeClr val="bg1"/>
                </a:solidFill>
                <a:latin typeface="Arial Black" pitchFamily="34" charset="0"/>
              </a:rPr>
              <a:t>ИДИВО... </a:t>
            </a:r>
            <a:r>
              <a:rPr lang="ru-RU" sz="2000" b="1" dirty="0">
                <a:solidFill>
                  <a:schemeClr val="bg1"/>
                </a:solidFill>
                <a:latin typeface="Arial Black" pitchFamily="34" charset="0"/>
              </a:rPr>
              <a:t>Вот в данном случае этот праздник, аж 12 лет ему, то есть первый раз мы вышли где-то в 2000 году в Метагалактику и сформировали тенденцию возможности быть Метагалактическим Человечеством. </a:t>
            </a:r>
            <a:endParaRPr lang="ru-RU" sz="2000" b="1" dirty="0" smtClean="0">
              <a:solidFill>
                <a:schemeClr val="bg1"/>
              </a:solidFill>
              <a:latin typeface="Arial Black" pitchFamily="34" charset="0"/>
            </a:endParaRPr>
          </a:p>
          <a:p>
            <a:pPr algn="just"/>
            <a:r>
              <a:rPr lang="ru-RU" sz="2000" b="1" dirty="0" smtClean="0">
                <a:solidFill>
                  <a:schemeClr val="bg1"/>
                </a:solidFill>
                <a:latin typeface="Arial Black" pitchFamily="34" charset="0"/>
              </a:rPr>
              <a:t>А</a:t>
            </a:r>
            <a:r>
              <a:rPr lang="ru-RU" sz="2000" b="1" dirty="0">
                <a:solidFill>
                  <a:schemeClr val="bg1"/>
                </a:solidFill>
                <a:latin typeface="Arial Black" pitchFamily="34" charset="0"/>
              </a:rPr>
              <a:t> так как у нас больше планетарного человечества, вот именно в этот день идёт максимальная активация Огня на то, чтобы отдельные народы, отдельные страны, отдельные группы людей из Человечества Планеты перешли в Человечество Метагалактики</a:t>
            </a:r>
            <a:r>
              <a:rPr lang="ru-RU" sz="2000" b="1" dirty="0" smtClean="0">
                <a:solidFill>
                  <a:schemeClr val="bg1"/>
                </a:solidFill>
                <a:latin typeface="Arial Black" pitchFamily="34" charset="0"/>
              </a:rPr>
              <a:t>.</a:t>
            </a:r>
          </a:p>
          <a:p>
            <a:pPr algn="just"/>
            <a:endParaRPr lang="ru-RU" sz="1600" i="1" dirty="0">
              <a:solidFill>
                <a:schemeClr val="bg1"/>
              </a:solidFill>
              <a:latin typeface="Arial Black" pitchFamily="34" charset="0"/>
            </a:endParaRPr>
          </a:p>
          <a:p>
            <a:pPr algn="just"/>
            <a:r>
              <a:rPr lang="ru-RU" sz="1600" i="1" dirty="0" smtClean="0">
                <a:solidFill>
                  <a:schemeClr val="bg1"/>
                </a:solidFill>
                <a:latin typeface="Arial Black" pitchFamily="34" charset="0"/>
              </a:rPr>
              <a:t> </a:t>
            </a:r>
            <a:r>
              <a:rPr lang="ru-RU" sz="1600" i="1" dirty="0">
                <a:solidFill>
                  <a:schemeClr val="bg1"/>
                </a:solidFill>
                <a:latin typeface="Arial Black" pitchFamily="34" charset="0"/>
              </a:rPr>
              <a:t>04‑05 мая 2013 г., ДИВО 88 Проявления Иркутск, 10 ИВ Синтез «Алфавит Жизни». Сансара. Виталий Сердюк.</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fioletovyj-fon19.jpg"/>
          <p:cNvPicPr>
            <a:picLocks noChangeAspect="1" noChangeArrowheads="1"/>
          </p:cNvPicPr>
          <p:nvPr/>
        </p:nvPicPr>
        <p:blipFill>
          <a:blip r:embed="rId2" cstate="print"/>
          <a:srcRect/>
          <a:stretch>
            <a:fillRect/>
          </a:stretch>
        </p:blipFill>
        <p:spPr bwMode="auto">
          <a:xfrm>
            <a:off x="-29210" y="0"/>
            <a:ext cx="9173210" cy="6858000"/>
          </a:xfrm>
          <a:prstGeom prst="rect">
            <a:avLst/>
          </a:prstGeom>
          <a:noFill/>
        </p:spPr>
      </p:pic>
      <p:sp>
        <p:nvSpPr>
          <p:cNvPr id="3" name="Прямоугольник 2"/>
          <p:cNvSpPr/>
          <p:nvPr/>
        </p:nvSpPr>
        <p:spPr>
          <a:xfrm>
            <a:off x="251520" y="332656"/>
            <a:ext cx="8496944" cy="6124754"/>
          </a:xfrm>
          <a:prstGeom prst="rect">
            <a:avLst/>
          </a:prstGeom>
        </p:spPr>
        <p:txBody>
          <a:bodyPr wrap="square">
            <a:spAutoFit/>
          </a:bodyPr>
          <a:lstStyle/>
          <a:p>
            <a:pPr algn="just"/>
            <a:r>
              <a:rPr lang="ru-RU" sz="2000" b="1" dirty="0">
                <a:solidFill>
                  <a:schemeClr val="bg1"/>
                </a:solidFill>
                <a:effectLst>
                  <a:outerShdw blurRad="38100" dist="38100" dir="2700000" algn="tl">
                    <a:srgbClr val="000000">
                      <a:alpha val="43137"/>
                    </a:srgbClr>
                  </a:outerShdw>
                </a:effectLst>
                <a:latin typeface="Arial Black" pitchFamily="34" charset="0"/>
              </a:rPr>
              <a:t>И вот когда в ИДИВО Отцом объявлен тот или иной </a:t>
            </a:r>
            <a:r>
              <a:rPr lang="ru-RU" sz="2000" b="1" dirty="0" smtClean="0">
                <a:solidFill>
                  <a:schemeClr val="bg1"/>
                </a:solidFill>
                <a:effectLst>
                  <a:outerShdw blurRad="38100" dist="38100" dir="2700000" algn="tl">
                    <a:srgbClr val="000000">
                      <a:alpha val="43137"/>
                    </a:srgbClr>
                  </a:outerShdw>
                </a:effectLst>
                <a:latin typeface="Arial Black" pitchFamily="34" charset="0"/>
              </a:rPr>
              <a:t>праздник… </a:t>
            </a:r>
            <a:r>
              <a:rPr lang="ru-RU" sz="2000" b="1" dirty="0" smtClean="0">
                <a:solidFill>
                  <a:schemeClr val="bg1"/>
                </a:solidFill>
                <a:latin typeface="Arial Black" pitchFamily="34" charset="0"/>
              </a:rPr>
              <a:t>именно </a:t>
            </a:r>
            <a:r>
              <a:rPr lang="ru-RU" sz="2000" b="1" dirty="0">
                <a:solidFill>
                  <a:schemeClr val="bg1"/>
                </a:solidFill>
                <a:latin typeface="Arial Black" pitchFamily="34" charset="0"/>
              </a:rPr>
              <a:t>в этот день идёт максимальная концентрация Огня и Синтеза, которые Отец фиксирует на Планету</a:t>
            </a:r>
            <a:r>
              <a:rPr lang="ru-RU" sz="2000" b="1" dirty="0" smtClean="0">
                <a:solidFill>
                  <a:schemeClr val="bg1"/>
                </a:solidFill>
                <a:latin typeface="Arial Black" pitchFamily="34" charset="0"/>
              </a:rPr>
              <a:t>.</a:t>
            </a:r>
          </a:p>
          <a:p>
            <a:pPr algn="just"/>
            <a:endParaRPr lang="ru-RU" sz="2000" dirty="0">
              <a:solidFill>
                <a:schemeClr val="bg1"/>
              </a:solidFill>
              <a:latin typeface="Arial Black" pitchFamily="34" charset="0"/>
            </a:endParaRPr>
          </a:p>
          <a:p>
            <a:pPr algn="just"/>
            <a:r>
              <a:rPr lang="ru-RU" sz="2000" dirty="0">
                <a:solidFill>
                  <a:schemeClr val="bg1"/>
                </a:solidFill>
                <a:latin typeface="Arial Black" pitchFamily="34" charset="0"/>
              </a:rPr>
              <a:t>Причём понятно, что иногда это идёт под ракурсом праздника, а иногда, если вы к чему-то готовы, Отец просто в честь праздника вам фиксирует максимальную возможность куда-то пройти, что-то делать. </a:t>
            </a:r>
            <a:endParaRPr lang="ru-RU" sz="2000" dirty="0" smtClean="0">
              <a:solidFill>
                <a:schemeClr val="bg1"/>
              </a:solidFill>
              <a:latin typeface="Arial Black" pitchFamily="34" charset="0"/>
            </a:endParaRPr>
          </a:p>
          <a:p>
            <a:pPr algn="just"/>
            <a:r>
              <a:rPr lang="ru-RU" sz="2000" dirty="0" smtClean="0">
                <a:solidFill>
                  <a:schemeClr val="bg1"/>
                </a:solidFill>
                <a:latin typeface="Arial Black" pitchFamily="34" charset="0"/>
              </a:rPr>
              <a:t>Наши </a:t>
            </a:r>
            <a:r>
              <a:rPr lang="ru-RU" sz="2000" dirty="0">
                <a:solidFill>
                  <a:schemeClr val="bg1"/>
                </a:solidFill>
                <a:latin typeface="Arial Black" pitchFamily="34" charset="0"/>
              </a:rPr>
              <a:t>умные Чело, кто это знает, даже пользуются, и некоторые важные решения, важные события подгадывают под праздник. </a:t>
            </a:r>
            <a:endParaRPr lang="ru-RU" sz="2000" dirty="0" smtClean="0">
              <a:solidFill>
                <a:schemeClr val="bg1"/>
              </a:solidFill>
              <a:latin typeface="Arial Black" pitchFamily="34" charset="0"/>
            </a:endParaRPr>
          </a:p>
          <a:p>
            <a:pPr algn="just"/>
            <a:r>
              <a:rPr lang="ru-RU" sz="2000" dirty="0" smtClean="0">
                <a:solidFill>
                  <a:schemeClr val="bg1"/>
                </a:solidFill>
                <a:latin typeface="Arial Black" pitchFamily="34" charset="0"/>
              </a:rPr>
              <a:t>Самое </a:t>
            </a:r>
            <a:r>
              <a:rPr lang="ru-RU" sz="2000" dirty="0">
                <a:solidFill>
                  <a:schemeClr val="bg1"/>
                </a:solidFill>
                <a:latin typeface="Arial Black" pitchFamily="34" charset="0"/>
              </a:rPr>
              <a:t>интересное, что у них получается! Потому что у них там открываются разные пути, разные возможности, преодолеваются разные ситуации. И вот на праздник создаётся концентрация благоприятных возможностей. </a:t>
            </a:r>
            <a:endParaRPr lang="ru-RU" sz="2000" dirty="0" smtClean="0">
              <a:solidFill>
                <a:schemeClr val="bg1"/>
              </a:solidFill>
              <a:latin typeface="Arial Black" pitchFamily="34" charset="0"/>
            </a:endParaRPr>
          </a:p>
          <a:p>
            <a:pPr algn="just"/>
            <a:endParaRPr lang="ru-RU" sz="2000" dirty="0" smtClean="0">
              <a:solidFill>
                <a:schemeClr val="bg1"/>
              </a:solidFill>
              <a:latin typeface="Arial Black" pitchFamily="34" charset="0"/>
            </a:endParaRPr>
          </a:p>
          <a:p>
            <a:pPr algn="just"/>
            <a:r>
              <a:rPr lang="ru-RU" sz="1600" i="1" dirty="0" smtClean="0">
                <a:solidFill>
                  <a:schemeClr val="bg1"/>
                </a:solidFill>
                <a:latin typeface="Arial Black" pitchFamily="34" charset="0"/>
              </a:rPr>
              <a:t>04‑05 мая 2013 г., ДИВО 88 Проявления Иркутск, 10 ИВ Синтез «Алфавит Жизни». Сансара. Виталий Сердюк.</a:t>
            </a:r>
            <a:endParaRPr lang="ru-RU" sz="2000" b="1" dirty="0">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fioletovyj-fon19.jpg"/>
          <p:cNvPicPr>
            <a:picLocks noChangeAspect="1" noChangeArrowheads="1"/>
          </p:cNvPicPr>
          <p:nvPr/>
        </p:nvPicPr>
        <p:blipFill>
          <a:blip r:embed="rId2" cstate="print"/>
          <a:srcRect/>
          <a:stretch>
            <a:fillRect/>
          </a:stretch>
        </p:blipFill>
        <p:spPr bwMode="auto">
          <a:xfrm>
            <a:off x="-29210" y="0"/>
            <a:ext cx="9173210" cy="6858000"/>
          </a:xfrm>
          <a:prstGeom prst="rect">
            <a:avLst/>
          </a:prstGeom>
          <a:noFill/>
        </p:spPr>
      </p:pic>
      <p:sp>
        <p:nvSpPr>
          <p:cNvPr id="11265" name="Rectangle 1"/>
          <p:cNvSpPr>
            <a:spLocks noChangeArrowheads="1"/>
          </p:cNvSpPr>
          <p:nvPr/>
        </p:nvSpPr>
        <p:spPr bwMode="auto">
          <a:xfrm>
            <a:off x="251520" y="548680"/>
            <a:ext cx="853244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…самый известный праздник христиан — Пасха, Воскрешение Христово, начинается не с Духа, а с Благодатного Огня. </a:t>
            </a: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И когда все удивляются: «А зачем мы занимаемся Огнём»? Как это зачем? Если Христос воскрес, его Апостолы</a:t>
            </a:r>
            <a:r>
              <a:rPr kumimoji="0" lang="ru-RU" sz="2000" b="1" i="0" u="none" strike="noStrike" cap="none" normalizeH="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 …</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или женщины увидели его в Огне, какой символ он нам принёс? Что в будущем всё христианство развивается в ту сторону, когда все люди будут в Благодатном Огне.  </a:t>
            </a:r>
          </a:p>
          <a:p>
            <a:pPr marL="0" marR="0" lvl="0" indent="450850" algn="just" defTabSz="914400" rtl="0" eaLnBrk="1" fontAlgn="base" latinLnBrk="0" hangingPunct="1">
              <a:lnSpc>
                <a:spcPct val="100000"/>
              </a:lnSpc>
              <a:spcBef>
                <a:spcPct val="0"/>
              </a:spcBef>
              <a:spcAft>
                <a:spcPct val="0"/>
              </a:spcAft>
              <a:buClrTx/>
              <a:buSzTx/>
              <a:buFontTx/>
              <a:buNone/>
              <a:tabLst/>
            </a:pPr>
            <a:endParaRPr lang="ru-RU" sz="2000" b="1" dirty="0">
              <a:solidFill>
                <a:schemeClr val="bg1"/>
              </a:solidFill>
              <a:effectLst>
                <a:outerShdw blurRad="38100" dist="38100" dir="2700000" algn="tl">
                  <a:srgbClr val="000000">
                    <a:alpha val="43137"/>
                  </a:srgbClr>
                </a:outerShdw>
              </a:effectLst>
              <a:latin typeface="Arial Black" pitchFamily="34" charset="0"/>
              <a:cs typeface="Arial" pitchFamily="34" charset="0"/>
            </a:endParaRPr>
          </a:p>
          <a:p>
            <a:pPr lvl="0" indent="450850" algn="just" fontAlgn="base">
              <a:spcBef>
                <a:spcPct val="0"/>
              </a:spcBef>
              <a:spcAft>
                <a:spcPct val="0"/>
              </a:spcAft>
            </a:pPr>
            <a:r>
              <a:rPr lang="ru-RU" sz="1600" b="1" i="1" dirty="0">
                <a:solidFill>
                  <a:schemeClr val="bg1"/>
                </a:solidFill>
                <a:effectLst>
                  <a:outerShdw blurRad="38100" dist="38100" dir="2700000" algn="tl">
                    <a:srgbClr val="000000">
                      <a:alpha val="43137"/>
                    </a:srgbClr>
                  </a:outerShdw>
                </a:effectLst>
                <a:latin typeface="Arial Black" pitchFamily="34" charset="0"/>
              </a:rPr>
              <a:t>04‑05 мая 2013 г., ДИВО 88 Проявления Иркутск, 10 ИВ Синтез «Алфавит Жизни». Сансара. Виталий Сердюк. </a:t>
            </a:r>
            <a:endParaRPr kumimoji="0" lang="ru-RU" sz="1600" b="1" i="1"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fioletovyj-fon19.jpg"/>
          <p:cNvPicPr>
            <a:picLocks noChangeAspect="1" noChangeArrowheads="1"/>
          </p:cNvPicPr>
          <p:nvPr/>
        </p:nvPicPr>
        <p:blipFill>
          <a:blip r:embed="rId2" cstate="print"/>
          <a:srcRect/>
          <a:stretch>
            <a:fillRect/>
          </a:stretch>
        </p:blipFill>
        <p:spPr bwMode="auto">
          <a:xfrm>
            <a:off x="-29210" y="0"/>
            <a:ext cx="9173210" cy="6858000"/>
          </a:xfrm>
          <a:prstGeom prst="rect">
            <a:avLst/>
          </a:prstGeom>
          <a:noFill/>
        </p:spPr>
      </p:pic>
      <p:sp>
        <p:nvSpPr>
          <p:cNvPr id="3" name="Прямоугольник 2"/>
          <p:cNvSpPr/>
          <p:nvPr/>
        </p:nvSpPr>
        <p:spPr>
          <a:xfrm>
            <a:off x="395536" y="548680"/>
            <a:ext cx="8280920" cy="5816977"/>
          </a:xfrm>
          <a:prstGeom prst="rect">
            <a:avLst/>
          </a:prstGeom>
        </p:spPr>
        <p:txBody>
          <a:bodyPr wrap="square">
            <a:spAutoFit/>
          </a:bodyPr>
          <a:lstStyle/>
          <a:p>
            <a:pPr lvl="0" indent="450850" algn="just" eaLnBrk="0" fontAlgn="base" hangingPunct="0">
              <a:spcBef>
                <a:spcPct val="0"/>
              </a:spcBef>
              <a:spcAft>
                <a:spcPct val="0"/>
              </a:spcAf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Вот прошла эпоха, мы идём в Метагалактику, и мы входим в постоянство выражения того же Благодатного Огня, учась воскрешаться в Метагалактике, ещё больше — в Универсуме, то есть, применяя те методики, чтобы идти дальше. </a:t>
            </a:r>
            <a:endPar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a:p>
            <a:pPr lvl="0" indent="450850" algn="just" eaLnBrk="0" fontAlgn="base" hangingPunct="0">
              <a:spcBef>
                <a:spcPct val="0"/>
              </a:spcBef>
              <a:spcAft>
                <a:spcPct val="0"/>
              </a:spcAf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Поэтому, символ воскрешения, символ Пасхи, где обязательно вначале идёт Благодатный Огонь, — это как раз тот символ, который привёл к традиции Синтеза. </a:t>
            </a:r>
            <a:endPar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a:p>
            <a:pPr lvl="0" indent="450850" algn="just" eaLnBrk="0" fontAlgn="base" hangingPunct="0">
              <a:spcBef>
                <a:spcPct val="0"/>
              </a:spcBef>
              <a:spcAft>
                <a:spcPct val="0"/>
              </a:spcAf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И если в предыдущую эпоху Благодатный Огонь приходил раз в год, на самый большой праздник, то с течением времени, с подготовкой людей, с подготовкой христиан, мусульман, других народов, которые умели в этот Огонь входить, мы входим теперь в Метагалактический Огонь, когда он сам к нам приходит.</a:t>
            </a:r>
          </a:p>
          <a:p>
            <a:pPr lvl="0" indent="450850" algn="just" eaLnBrk="0" fontAlgn="base" hangingPunct="0">
              <a:spcBef>
                <a:spcPct val="0"/>
              </a:spcBef>
              <a:spcAft>
                <a:spcPct val="0"/>
              </a:spcAft>
            </a:pPr>
            <a:endParaRPr lang="ru-RU" sz="2000" b="1" dirty="0">
              <a:solidFill>
                <a:schemeClr val="bg1"/>
              </a:solidFill>
              <a:effectLst>
                <a:outerShdw blurRad="38100" dist="38100" dir="2700000" algn="tl">
                  <a:srgbClr val="000000">
                    <a:alpha val="43137"/>
                  </a:srgbClr>
                </a:outerShdw>
              </a:effectLst>
              <a:latin typeface="Arial Black" pitchFamily="34" charset="0"/>
              <a:cs typeface="Arial" pitchFamily="34" charset="0"/>
            </a:endParaRPr>
          </a:p>
          <a:p>
            <a:pPr lvl="0" indent="450850" algn="just" eaLnBrk="0" fontAlgn="base" hangingPunct="0">
              <a:spcBef>
                <a:spcPct val="0"/>
              </a:spcBef>
              <a:spcAft>
                <a:spcPct val="0"/>
              </a:spcAft>
            </a:pPr>
            <a:r>
              <a:rPr lang="ru-RU" sz="1600" b="1" i="1" dirty="0">
                <a:solidFill>
                  <a:schemeClr val="bg1"/>
                </a:solidFill>
                <a:effectLst>
                  <a:outerShdw blurRad="38100" dist="38100" dir="2700000" algn="tl">
                    <a:srgbClr val="000000">
                      <a:alpha val="43137"/>
                    </a:srgbClr>
                  </a:outerShdw>
                </a:effectLst>
                <a:latin typeface="Arial Black" pitchFamily="34" charset="0"/>
              </a:rPr>
              <a:t>04‑05 мая 2013 г., ДИВО 88 Проявления Иркутск, 10 ИВ Синтез «Алфавит Жизни». Сансара. Виталий Сердюк. </a:t>
            </a:r>
            <a:endParaRPr kumimoji="0" lang="ru-RU" sz="1600" b="1" i="1"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fioletovyj-fon19.jpg"/>
          <p:cNvPicPr>
            <a:picLocks noChangeAspect="1" noChangeArrowheads="1"/>
          </p:cNvPicPr>
          <p:nvPr/>
        </p:nvPicPr>
        <p:blipFill>
          <a:blip r:embed="rId2" cstate="print"/>
          <a:srcRect/>
          <a:stretch>
            <a:fillRect/>
          </a:stretch>
        </p:blipFill>
        <p:spPr bwMode="auto">
          <a:xfrm>
            <a:off x="-29210" y="0"/>
            <a:ext cx="9173210" cy="6858000"/>
          </a:xfrm>
          <a:prstGeom prst="rect">
            <a:avLst/>
          </a:prstGeom>
          <a:noFill/>
        </p:spPr>
      </p:pic>
      <p:sp>
        <p:nvSpPr>
          <p:cNvPr id="3" name="Прямоугольник 2"/>
          <p:cNvSpPr/>
          <p:nvPr/>
        </p:nvSpPr>
        <p:spPr>
          <a:xfrm>
            <a:off x="539552" y="548680"/>
            <a:ext cx="5945858" cy="707886"/>
          </a:xfrm>
          <a:prstGeom prst="rect">
            <a:avLst/>
          </a:prstGeom>
        </p:spPr>
        <p:txBody>
          <a:bodyPr wrap="none">
            <a:spAutoFit/>
          </a:bodyPr>
          <a:lstStyle/>
          <a:p>
            <a:r>
              <a:rPr lang="ru-RU" sz="2000" b="1" dirty="0" smtClean="0">
                <a:solidFill>
                  <a:schemeClr val="bg1"/>
                </a:solidFill>
                <a:effectLst>
                  <a:outerShdw blurRad="38100" dist="38100" dir="2700000" algn="tl">
                    <a:srgbClr val="000000">
                      <a:alpha val="43137"/>
                    </a:srgbClr>
                  </a:outerShdw>
                </a:effectLst>
                <a:latin typeface="Arial Black" pitchFamily="34" charset="0"/>
              </a:rPr>
              <a:t>…откуда </a:t>
            </a:r>
            <a:r>
              <a:rPr lang="ru-RU" sz="2000" b="1" dirty="0">
                <a:solidFill>
                  <a:schemeClr val="bg1"/>
                </a:solidFill>
                <a:effectLst>
                  <a:outerShdw blurRad="38100" dist="38100" dir="2700000" algn="tl">
                    <a:srgbClr val="000000">
                      <a:alpha val="43137"/>
                    </a:srgbClr>
                  </a:outerShdw>
                </a:effectLst>
                <a:latin typeface="Arial Black" pitchFamily="34" charset="0"/>
              </a:rPr>
              <a:t>приходит Благодатный Огонь</a:t>
            </a:r>
            <a:r>
              <a:rPr lang="ru-RU" sz="2000" b="1" dirty="0" smtClean="0">
                <a:solidFill>
                  <a:schemeClr val="bg1"/>
                </a:solidFill>
                <a:effectLst>
                  <a:outerShdw blurRad="38100" dist="38100" dir="2700000" algn="tl">
                    <a:srgbClr val="000000">
                      <a:alpha val="43137"/>
                    </a:srgbClr>
                  </a:outerShdw>
                </a:effectLst>
                <a:latin typeface="Arial Black" pitchFamily="34" charset="0"/>
              </a:rPr>
              <a:t>?</a:t>
            </a:r>
          </a:p>
          <a:p>
            <a:r>
              <a:rPr lang="ru-RU" sz="2000" b="1" dirty="0" smtClean="0">
                <a:solidFill>
                  <a:schemeClr val="bg1"/>
                </a:solidFill>
                <a:effectLst>
                  <a:outerShdw blurRad="38100" dist="38100" dir="2700000" algn="tl">
                    <a:srgbClr val="000000">
                      <a:alpha val="43137"/>
                    </a:srgbClr>
                  </a:outerShdw>
                </a:effectLst>
                <a:latin typeface="Arial Black" pitchFamily="34" charset="0"/>
              </a:rPr>
              <a:t> </a:t>
            </a:r>
            <a:endParaRPr lang="ru-RU" sz="2000" b="1" dirty="0">
              <a:solidFill>
                <a:schemeClr val="bg1"/>
              </a:solidFill>
              <a:effectLst>
                <a:outerShdw blurRad="38100" dist="38100" dir="2700000" algn="tl">
                  <a:srgbClr val="000000">
                    <a:alpha val="43137"/>
                  </a:srgbClr>
                </a:outerShdw>
              </a:effectLst>
              <a:latin typeface="Arial Black" pitchFamily="34" charset="0"/>
            </a:endParaRPr>
          </a:p>
        </p:txBody>
      </p:sp>
      <p:sp>
        <p:nvSpPr>
          <p:cNvPr id="4" name="Прямоугольник 3"/>
          <p:cNvSpPr/>
          <p:nvPr/>
        </p:nvSpPr>
        <p:spPr>
          <a:xfrm>
            <a:off x="539552" y="1124744"/>
            <a:ext cx="8064896" cy="3662541"/>
          </a:xfrm>
          <a:prstGeom prst="rect">
            <a:avLst/>
          </a:prstGeom>
        </p:spPr>
        <p:txBody>
          <a:bodyPr wrap="square">
            <a:spAutoFit/>
          </a:bodyPr>
          <a:lstStyle/>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…смысл </a:t>
            </a:r>
            <a:r>
              <a:rPr lang="ru-RU" sz="2000" b="1" dirty="0">
                <a:solidFill>
                  <a:schemeClr val="bg1"/>
                </a:solidFill>
                <a:effectLst>
                  <a:outerShdw blurRad="38100" dist="38100" dir="2700000" algn="tl">
                    <a:srgbClr val="000000">
                      <a:alpha val="43137"/>
                    </a:srgbClr>
                  </a:outerShdw>
                </a:effectLst>
                <a:latin typeface="Arial Black" pitchFamily="34" charset="0"/>
              </a:rPr>
              <a:t>явления Благодатного Огня — это смысл выражения </a:t>
            </a:r>
            <a:r>
              <a:rPr lang="ru-RU" sz="2000" b="1" dirty="0" err="1">
                <a:solidFill>
                  <a:schemeClr val="bg1"/>
                </a:solidFill>
                <a:effectLst>
                  <a:outerShdw blurRad="38100" dist="38100" dir="2700000" algn="tl">
                    <a:srgbClr val="000000">
                      <a:alpha val="43137"/>
                    </a:srgbClr>
                  </a:outerShdw>
                </a:effectLst>
                <a:latin typeface="Arial Black" pitchFamily="34" charset="0"/>
              </a:rPr>
              <a:t>трёхлепесткового</a:t>
            </a:r>
            <a:r>
              <a:rPr lang="ru-RU" sz="2000" b="1" dirty="0">
                <a:solidFill>
                  <a:schemeClr val="bg1"/>
                </a:solidFill>
                <a:effectLst>
                  <a:outerShdw blurRad="38100" dist="38100" dir="2700000" algn="tl">
                    <a:srgbClr val="000000">
                      <a:alpha val="43137"/>
                    </a:srgbClr>
                  </a:outerShdw>
                </a:effectLst>
                <a:latin typeface="Arial Black" pitchFamily="34" charset="0"/>
              </a:rPr>
              <a:t> пламени Монады. И когда человек уравновешивает синтез 3‑х </a:t>
            </a:r>
            <a:r>
              <a:rPr lang="ru-RU" sz="2000" b="1" dirty="0" err="1">
                <a:solidFill>
                  <a:schemeClr val="bg1"/>
                </a:solidFill>
                <a:effectLst>
                  <a:outerShdw blurRad="38100" dist="38100" dir="2700000" algn="tl">
                    <a:srgbClr val="000000">
                      <a:alpha val="43137"/>
                    </a:srgbClr>
                  </a:outerShdw>
                </a:effectLst>
                <a:latin typeface="Arial Black" pitchFamily="34" charset="0"/>
              </a:rPr>
              <a:t>пламён</a:t>
            </a:r>
            <a:r>
              <a:rPr lang="ru-RU" sz="2000" b="1" dirty="0">
                <a:solidFill>
                  <a:schemeClr val="bg1"/>
                </a:solidFill>
                <a:effectLst>
                  <a:outerShdw blurRad="38100" dist="38100" dir="2700000" algn="tl">
                    <a:srgbClr val="000000">
                      <a:alpha val="43137"/>
                    </a:srgbClr>
                  </a:outerShdw>
                </a:effectLst>
                <a:latin typeface="Arial Black" pitchFamily="34" charset="0"/>
              </a:rPr>
              <a:t>: Любви, Мудрости и Воли, концентрация 3‑х </a:t>
            </a:r>
            <a:r>
              <a:rPr lang="ru-RU" sz="2000" b="1" dirty="0" err="1">
                <a:solidFill>
                  <a:schemeClr val="bg1"/>
                </a:solidFill>
                <a:effectLst>
                  <a:outerShdw blurRad="38100" dist="38100" dir="2700000" algn="tl">
                    <a:srgbClr val="000000">
                      <a:alpha val="43137"/>
                    </a:srgbClr>
                  </a:outerShdw>
                </a:effectLst>
                <a:latin typeface="Arial Black" pitchFamily="34" charset="0"/>
              </a:rPr>
              <a:t>пламён</a:t>
            </a:r>
            <a:r>
              <a:rPr lang="ru-RU" sz="2000" b="1" dirty="0">
                <a:solidFill>
                  <a:schemeClr val="bg1"/>
                </a:solidFill>
                <a:effectLst>
                  <a:outerShdw blurRad="38100" dist="38100" dir="2700000" algn="tl">
                    <a:srgbClr val="000000">
                      <a:alpha val="43137"/>
                    </a:srgbClr>
                  </a:outerShdw>
                </a:effectLst>
                <a:latin typeface="Arial Black" pitchFamily="34" charset="0"/>
              </a:rPr>
              <a:t> действует на Искру Божественного Огня, и из Искры Божественного Огня жизни выходит Благодатный Огонь на физику, и мы его стяжаем, ну или мы его впитываем</a:t>
            </a:r>
            <a:r>
              <a:rPr lang="ru-RU" sz="2000" b="1" dirty="0" smtClean="0">
                <a:solidFill>
                  <a:schemeClr val="bg1"/>
                </a:solidFill>
                <a:effectLst>
                  <a:outerShdw blurRad="38100" dist="38100" dir="2700000" algn="tl">
                    <a:srgbClr val="000000">
                      <a:alpha val="43137"/>
                    </a:srgbClr>
                  </a:outerShdw>
                </a:effectLst>
                <a:latin typeface="Arial Black" pitchFamily="34" charset="0"/>
              </a:rPr>
              <a:t>.</a:t>
            </a:r>
          </a:p>
          <a:p>
            <a:pPr algn="just"/>
            <a:endParaRPr lang="ru-RU" sz="2000" b="1" dirty="0">
              <a:solidFill>
                <a:schemeClr val="bg1"/>
              </a:solidFill>
              <a:effectLst>
                <a:outerShdw blurRad="38100" dist="38100" dir="2700000" algn="tl">
                  <a:srgbClr val="000000">
                    <a:alpha val="43137"/>
                  </a:srgbClr>
                </a:outerShdw>
              </a:effectLst>
              <a:latin typeface="Arial Black" pitchFamily="34" charset="0"/>
            </a:endParaRPr>
          </a:p>
          <a:p>
            <a:pPr lvl="0" algn="just"/>
            <a:r>
              <a:rPr lang="ru-RU" sz="1600" b="1" i="1" dirty="0" smtClean="0">
                <a:solidFill>
                  <a:schemeClr val="bg1"/>
                </a:solidFill>
                <a:effectLst>
                  <a:outerShdw blurRad="38100" dist="38100" dir="2700000" algn="tl">
                    <a:srgbClr val="000000">
                      <a:alpha val="43137"/>
                    </a:srgbClr>
                  </a:outerShdw>
                </a:effectLst>
                <a:latin typeface="Arial Black" pitchFamily="34" charset="0"/>
              </a:rPr>
              <a:t>04‑05 мая 2013 г., ДИВО 88 Проявления Иркутск, 10 ИВ Синтез «Алфавит Жизни». Сансара. Виталий Сердюк. </a:t>
            </a:r>
            <a:endParaRPr kumimoji="0" lang="ru-RU" sz="1600" b="1" i="1"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a:p>
            <a:pPr algn="just"/>
            <a:endParaRPr lang="ru-RU" sz="2000" b="1" dirty="0">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fioletovyj-fon19.jpg"/>
          <p:cNvPicPr>
            <a:picLocks noChangeAspect="1" noChangeArrowheads="1"/>
          </p:cNvPicPr>
          <p:nvPr/>
        </p:nvPicPr>
        <p:blipFill>
          <a:blip r:embed="rId2" cstate="print"/>
          <a:srcRect/>
          <a:stretch>
            <a:fillRect/>
          </a:stretch>
        </p:blipFill>
        <p:spPr bwMode="auto">
          <a:xfrm>
            <a:off x="-29210" y="0"/>
            <a:ext cx="9173210" cy="6858000"/>
          </a:xfrm>
          <a:prstGeom prst="rect">
            <a:avLst/>
          </a:prstGeom>
          <a:noFill/>
        </p:spPr>
      </p:pic>
      <p:sp>
        <p:nvSpPr>
          <p:cNvPr id="3" name="Прямоугольник 2"/>
          <p:cNvSpPr/>
          <p:nvPr/>
        </p:nvSpPr>
        <p:spPr>
          <a:xfrm>
            <a:off x="467544" y="476672"/>
            <a:ext cx="8208912" cy="6124754"/>
          </a:xfrm>
          <a:prstGeom prst="rect">
            <a:avLst/>
          </a:prstGeom>
        </p:spPr>
        <p:txBody>
          <a:bodyPr wrap="square">
            <a:spAutoFit/>
          </a:bodyPr>
          <a:lstStyle/>
          <a:p>
            <a:pPr algn="just"/>
            <a:r>
              <a:rPr lang="ru-RU" sz="2000" b="1" dirty="0">
                <a:solidFill>
                  <a:schemeClr val="bg1"/>
                </a:solidFill>
                <a:effectLst>
                  <a:outerShdw blurRad="38100" dist="38100" dir="2700000" algn="tl">
                    <a:srgbClr val="000000">
                      <a:alpha val="43137"/>
                    </a:srgbClr>
                  </a:outerShdw>
                </a:effectLst>
                <a:latin typeface="Arial Black" pitchFamily="34" charset="0"/>
              </a:rPr>
              <a:t>В предыдущей эпохе очень трудно было с Огнём Воли. Вообще первое Пламя Воли возжёг в Монаде Христос, и смысл Благодатного Огня в том, что в Монаде появилось 3‑е пламя. </a:t>
            </a:r>
            <a:endParaRPr lang="ru-RU" sz="2000" b="1"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Иисус </a:t>
            </a:r>
            <a:r>
              <a:rPr lang="ru-RU" sz="2000" b="1" dirty="0">
                <a:solidFill>
                  <a:schemeClr val="bg1"/>
                </a:solidFill>
                <a:effectLst>
                  <a:outerShdw blurRad="38100" dist="38100" dir="2700000" algn="tl">
                    <a:srgbClr val="000000">
                      <a:alpha val="43137"/>
                    </a:srgbClr>
                  </a:outerShdw>
                </a:effectLst>
                <a:latin typeface="Arial Black" pitchFamily="34" charset="0"/>
              </a:rPr>
              <a:t>Христос выражал собою в жизни Главу Иерархии. Иерархия в предыдущую эпоху как второй Отдел Планеты находилась на </a:t>
            </a:r>
            <a:r>
              <a:rPr lang="ru-RU" sz="2000" b="1" dirty="0" smtClean="0">
                <a:solidFill>
                  <a:schemeClr val="bg1"/>
                </a:solidFill>
                <a:effectLst>
                  <a:outerShdw blurRad="38100" dist="38100" dir="2700000" algn="tl">
                    <a:srgbClr val="000000">
                      <a:alpha val="43137"/>
                    </a:srgbClr>
                  </a:outerShdw>
                </a:effectLst>
                <a:latin typeface="Arial Black" pitchFamily="34" charset="0"/>
              </a:rPr>
              <a:t>6‑м</a:t>
            </a:r>
            <a:r>
              <a:rPr lang="ru-RU" sz="2000" b="1" dirty="0">
                <a:solidFill>
                  <a:schemeClr val="bg1"/>
                </a:solidFill>
                <a:effectLst>
                  <a:outerShdw blurRad="38100" dist="38100" dir="2700000" algn="tl">
                    <a:srgbClr val="000000">
                      <a:alpha val="43137"/>
                    </a:srgbClr>
                  </a:outerShdw>
                </a:effectLst>
                <a:latin typeface="Arial Black" pitchFamily="34" charset="0"/>
              </a:rPr>
              <a:t> плане, который назывался </a:t>
            </a:r>
            <a:r>
              <a:rPr lang="ru-RU" sz="2000" b="1" dirty="0" err="1">
                <a:solidFill>
                  <a:schemeClr val="bg1"/>
                </a:solidFill>
                <a:effectLst>
                  <a:outerShdw blurRad="38100" dist="38100" dir="2700000" algn="tl">
                    <a:srgbClr val="000000">
                      <a:alpha val="43137"/>
                    </a:srgbClr>
                  </a:outerShdw>
                </a:effectLst>
                <a:latin typeface="Arial Black" pitchFamily="34" charset="0"/>
              </a:rPr>
              <a:t>монадический</a:t>
            </a:r>
            <a:r>
              <a:rPr lang="ru-RU" sz="2000" b="1" dirty="0">
                <a:solidFill>
                  <a:schemeClr val="bg1"/>
                </a:solidFill>
                <a:effectLst>
                  <a:outerShdw blurRad="38100" dist="38100" dir="2700000" algn="tl">
                    <a:srgbClr val="000000">
                      <a:alpha val="43137"/>
                    </a:srgbClr>
                  </a:outerShdw>
                </a:effectLst>
                <a:latin typeface="Arial Black" pitchFamily="34" charset="0"/>
              </a:rPr>
              <a:t>. И Глава Иерархии в предыдущей эпохе занимался развитием Монад. </a:t>
            </a:r>
            <a:endParaRPr lang="ru-RU" sz="2000" b="1"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Это </a:t>
            </a:r>
            <a:r>
              <a:rPr lang="ru-RU" sz="2000" b="1" dirty="0">
                <a:solidFill>
                  <a:schemeClr val="bg1"/>
                </a:solidFill>
                <a:effectLst>
                  <a:outerShdw blurRad="38100" dist="38100" dir="2700000" algn="tl">
                    <a:srgbClr val="000000">
                      <a:alpha val="43137"/>
                    </a:srgbClr>
                  </a:outerShdw>
                </a:effectLst>
                <a:latin typeface="Arial Black" pitchFamily="34" charset="0"/>
              </a:rPr>
              <a:t>была главная задача Иерархии — </a:t>
            </a:r>
            <a:r>
              <a:rPr lang="ru-RU" sz="2000" b="1" dirty="0" err="1">
                <a:solidFill>
                  <a:schemeClr val="bg1"/>
                </a:solidFill>
                <a:effectLst>
                  <a:outerShdw blurRad="38100" dist="38100" dir="2700000" algn="tl">
                    <a:srgbClr val="000000">
                      <a:alpha val="43137"/>
                    </a:srgbClr>
                  </a:outerShdw>
                </a:effectLst>
                <a:latin typeface="Arial Black" pitchFamily="34" charset="0"/>
              </a:rPr>
              <a:t>монадическое</a:t>
            </a:r>
            <a:r>
              <a:rPr lang="ru-RU" sz="2000" b="1" dirty="0">
                <a:solidFill>
                  <a:schemeClr val="bg1"/>
                </a:solidFill>
                <a:effectLst>
                  <a:outerShdw blurRad="38100" dist="38100" dir="2700000" algn="tl">
                    <a:srgbClr val="000000">
                      <a:alpha val="43137"/>
                    </a:srgbClr>
                  </a:outerShdw>
                </a:effectLst>
                <a:latin typeface="Arial Black" pitchFamily="34" charset="0"/>
              </a:rPr>
              <a:t> развитие. </a:t>
            </a:r>
            <a:endParaRPr lang="ru-RU" sz="2000" b="1"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…когда </a:t>
            </a:r>
            <a:r>
              <a:rPr lang="ru-RU" sz="2000" b="1" dirty="0">
                <a:solidFill>
                  <a:schemeClr val="bg1"/>
                </a:solidFill>
                <a:effectLst>
                  <a:outerShdw blurRad="38100" dist="38100" dir="2700000" algn="tl">
                    <a:srgbClr val="000000">
                      <a:alpha val="43137"/>
                    </a:srgbClr>
                  </a:outerShdw>
                </a:effectLst>
                <a:latin typeface="Arial Black" pitchFamily="34" charset="0"/>
              </a:rPr>
              <a:t>Христос в выражении Главы Иерархии и взошёл на крест, и развернул Душу в своём теле, преобразив Тело, и </a:t>
            </a:r>
            <a:r>
              <a:rPr lang="ru-RU" sz="2000" b="1" dirty="0" smtClean="0">
                <a:solidFill>
                  <a:schemeClr val="bg1"/>
                </a:solidFill>
                <a:effectLst>
                  <a:outerShdw blurRad="38100" dist="38100" dir="2700000" algn="tl">
                    <a:srgbClr val="000000">
                      <a:alpha val="43137"/>
                    </a:srgbClr>
                  </a:outerShdw>
                </a:effectLst>
                <a:latin typeface="Arial Black" pitchFamily="34" charset="0"/>
              </a:rPr>
              <a:t>воскрес, </a:t>
            </a:r>
            <a:r>
              <a:rPr lang="ru-RU" sz="2000" b="1" dirty="0">
                <a:solidFill>
                  <a:schemeClr val="bg1"/>
                </a:solidFill>
                <a:effectLst>
                  <a:outerShdw blurRad="38100" dist="38100" dir="2700000" algn="tl">
                    <a:srgbClr val="000000">
                      <a:alpha val="43137"/>
                    </a:srgbClr>
                  </a:outerShdw>
                </a:effectLst>
                <a:latin typeface="Arial Black" pitchFamily="34" charset="0"/>
              </a:rPr>
              <a:t>что в этот момент произошло? В Монаде вспыхнуло пламя Воли, а Христос вспыхнул всем телом в Благодатном Огне — в новом Огне, Искрой Божественного Огня </a:t>
            </a:r>
            <a:r>
              <a:rPr lang="ru-RU" sz="2000" b="1" dirty="0" smtClean="0">
                <a:solidFill>
                  <a:schemeClr val="bg1"/>
                </a:solidFill>
                <a:effectLst>
                  <a:outerShdw blurRad="38100" dist="38100" dir="2700000" algn="tl">
                    <a:srgbClr val="000000">
                      <a:alpha val="43137"/>
                    </a:srgbClr>
                  </a:outerShdw>
                </a:effectLst>
                <a:latin typeface="Arial Black" pitchFamily="34" charset="0"/>
              </a:rPr>
              <a:t>Жизни.</a:t>
            </a:r>
          </a:p>
          <a:p>
            <a:pPr algn="just"/>
            <a:endParaRPr lang="ru-RU" sz="2000" b="1" dirty="0">
              <a:solidFill>
                <a:schemeClr val="bg1"/>
              </a:solidFill>
              <a:effectLst>
                <a:outerShdw blurRad="38100" dist="38100" dir="2700000" algn="tl">
                  <a:srgbClr val="000000">
                    <a:alpha val="43137"/>
                  </a:srgbClr>
                </a:outerShdw>
              </a:effectLst>
              <a:latin typeface="Arial Black" pitchFamily="34" charset="0"/>
            </a:endParaRPr>
          </a:p>
          <a:p>
            <a:pPr lvl="0" algn="just"/>
            <a:r>
              <a:rPr lang="ru-RU" sz="1600" b="1" i="1" dirty="0" smtClean="0">
                <a:solidFill>
                  <a:schemeClr val="bg1"/>
                </a:solidFill>
                <a:effectLst>
                  <a:outerShdw blurRad="38100" dist="38100" dir="2700000" algn="tl">
                    <a:srgbClr val="000000">
                      <a:alpha val="43137"/>
                    </a:srgbClr>
                  </a:outerShdw>
                </a:effectLst>
                <a:latin typeface="Arial Black" pitchFamily="34" charset="0"/>
              </a:rPr>
              <a:t>04‑05 мая 2013 г., ДИВО 88 Проявления Иркутск, 10 ИВ Синтез «Алфавит Жизни». Сансара. Виталий Сердюк. </a:t>
            </a:r>
            <a:endParaRPr lang="ru-RU" sz="2000" b="1" dirty="0">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fioletovyj-fon19.jpg"/>
          <p:cNvPicPr>
            <a:picLocks noChangeAspect="1" noChangeArrowheads="1"/>
          </p:cNvPicPr>
          <p:nvPr/>
        </p:nvPicPr>
        <p:blipFill>
          <a:blip r:embed="rId2" cstate="print"/>
          <a:srcRect/>
          <a:stretch>
            <a:fillRect/>
          </a:stretch>
        </p:blipFill>
        <p:spPr bwMode="auto">
          <a:xfrm>
            <a:off x="-29210" y="0"/>
            <a:ext cx="9173210" cy="6858000"/>
          </a:xfrm>
          <a:prstGeom prst="rect">
            <a:avLst/>
          </a:prstGeom>
          <a:noFill/>
        </p:spPr>
      </p:pic>
      <p:sp>
        <p:nvSpPr>
          <p:cNvPr id="13313" name="Rectangle 1"/>
          <p:cNvSpPr>
            <a:spLocks noChangeArrowheads="1"/>
          </p:cNvSpPr>
          <p:nvPr/>
        </p:nvSpPr>
        <p:spPr bwMode="auto">
          <a:xfrm>
            <a:off x="323528" y="548680"/>
            <a:ext cx="8352928"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latin typeface="Arial Black" pitchFamily="34" charset="0"/>
                <a:ea typeface="Times New Roman" pitchFamily="18" charset="0"/>
                <a:cs typeface="Arial" pitchFamily="34" charset="0"/>
              </a:rPr>
              <a:t>Вхождение в Метагалактическое человечество тоже идёт Огнём, то есть, чтобы перейти человеку Планеты и стать человеком Метагалактики, в Метагалактику, он должен пройти впитывание разных объёмов Огня. Вспоминаем: у нас есть такой процесс «Нового Рождения». Первый Синтез, где мы обязательно стяжаем 64 Огня Метагалактики, иногда Универсума (иногда больше, но 64 минимум), чтобы, впитав Огонь 64‑х присутствий Метагалактики — это стандарт, человек перестроился с планетарных масштабов на метагалактические. </a:t>
            </a:r>
          </a:p>
          <a:p>
            <a:pPr indent="450850" algn="just" fontAlgn="base">
              <a:spcBef>
                <a:spcPct val="0"/>
              </a:spcBef>
              <a:spcAft>
                <a:spcPct val="0"/>
              </a:spcAft>
            </a:pPr>
            <a:endParaRPr lang="ru-RU" sz="2000" b="1" dirty="0" smtClean="0">
              <a:solidFill>
                <a:schemeClr val="bg1"/>
              </a:solidFill>
              <a:effectLst>
                <a:outerShdw blurRad="38100" dist="38100" dir="2700000" algn="tl">
                  <a:srgbClr val="000000">
                    <a:alpha val="43137"/>
                  </a:srgbClr>
                </a:outerShdw>
              </a:effectLst>
              <a:latin typeface="Arial Black" pitchFamily="34" charset="0"/>
            </a:endParaRPr>
          </a:p>
          <a:p>
            <a:pPr indent="450850" algn="just" fontAlgn="base">
              <a:spcBef>
                <a:spcPct val="0"/>
              </a:spcBef>
              <a:spcAft>
                <a:spcPct val="0"/>
              </a:spcAft>
            </a:pPr>
            <a:r>
              <a:rPr lang="ru-RU" sz="1600" i="1" dirty="0" smtClean="0">
                <a:solidFill>
                  <a:schemeClr val="bg1"/>
                </a:solidFill>
                <a:latin typeface="Arial Black" pitchFamily="34" charset="0"/>
              </a:rPr>
              <a:t>04‑05 мая 2013 г., ДИВО 88 Проявления Иркутск, 10 ИВ Синтез «Алфавит Жизни». Сансара. Виталий Сердюк.</a:t>
            </a:r>
            <a:endParaRPr kumimoji="0" lang="ru-RU" sz="2000" b="1" i="1"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fioletovyj-fon19.jpg"/>
          <p:cNvPicPr>
            <a:picLocks noChangeAspect="1" noChangeArrowheads="1"/>
          </p:cNvPicPr>
          <p:nvPr/>
        </p:nvPicPr>
        <p:blipFill>
          <a:blip r:embed="rId2" cstate="print"/>
          <a:srcRect/>
          <a:stretch>
            <a:fillRect/>
          </a:stretch>
        </p:blipFill>
        <p:spPr bwMode="auto">
          <a:xfrm>
            <a:off x="-29210" y="0"/>
            <a:ext cx="9173210" cy="6858000"/>
          </a:xfrm>
          <a:prstGeom prst="rect">
            <a:avLst/>
          </a:prstGeom>
          <a:noFill/>
        </p:spPr>
      </p:pic>
      <p:sp>
        <p:nvSpPr>
          <p:cNvPr id="3" name="Прямоугольник 2"/>
          <p:cNvSpPr/>
          <p:nvPr/>
        </p:nvSpPr>
        <p:spPr>
          <a:xfrm>
            <a:off x="395536" y="404664"/>
            <a:ext cx="8280920" cy="5755422"/>
          </a:xfrm>
          <a:prstGeom prst="rect">
            <a:avLst/>
          </a:prstGeom>
        </p:spPr>
        <p:txBody>
          <a:bodyPr wrap="square">
            <a:spAutoFit/>
          </a:bodyPr>
          <a:lstStyle/>
          <a:p>
            <a:pPr indent="450850" algn="just" fontAlgn="base">
              <a:spcBef>
                <a:spcPct val="0"/>
              </a:spcBef>
              <a:spcAft>
                <a:spcPct val="0"/>
              </a:spcAft>
            </a:pPr>
            <a:r>
              <a:rPr lang="ru-RU" sz="2000" b="1" dirty="0" smtClean="0">
                <a:solidFill>
                  <a:schemeClr val="bg1"/>
                </a:solidFill>
                <a:effectLst>
                  <a:outerShdw blurRad="38100" dist="38100" dir="2700000" algn="tl">
                    <a:srgbClr val="000000">
                      <a:alpha val="43137"/>
                    </a:srgbClr>
                  </a:outerShdw>
                </a:effectLst>
                <a:latin typeface="Arial Black" pitchFamily="34" charset="0"/>
              </a:rPr>
              <a:t>А откуда мы взяли смысл «Нового Рождения»? От воскрешения Христа. </a:t>
            </a:r>
            <a:r>
              <a:rPr lang="ru-RU" sz="2000" b="1" dirty="0">
                <a:solidFill>
                  <a:schemeClr val="bg1"/>
                </a:solidFill>
                <a:effectLst>
                  <a:outerShdw blurRad="38100" dist="38100" dir="2700000" algn="tl">
                    <a:srgbClr val="000000">
                      <a:alpha val="43137"/>
                    </a:srgbClr>
                  </a:outerShdw>
                </a:effectLst>
                <a:latin typeface="Arial Black" pitchFamily="34" charset="0"/>
              </a:rPr>
              <a:t>П</a:t>
            </a:r>
            <a:r>
              <a:rPr lang="ru-RU" sz="2000" b="1" dirty="0" smtClean="0">
                <a:solidFill>
                  <a:schemeClr val="bg1"/>
                </a:solidFill>
                <a:effectLst>
                  <a:outerShdw blurRad="38100" dist="38100" dir="2700000" algn="tl">
                    <a:srgbClr val="000000">
                      <a:alpha val="43137"/>
                    </a:srgbClr>
                  </a:outerShdw>
                </a:effectLst>
                <a:latin typeface="Arial Black" pitchFamily="34" charset="0"/>
              </a:rPr>
              <a:t>отому что когда он воскрес, впитав Душу и развернув 3‑пламенность, он переключился на иной тип Огня в Искре Божественного Огня Жизни, в Искре Монады. Это и было его Новым Рождением, потому что он остался в теле. Да, он воскрес, тело преобразилось этим, но он же не рождался у матери заново. То есть фактически, с точки зрения его развития многопланового, он воскрес, а с точки зрения обычного человека, он заново родился, потому что взял, вышел из могилы и жил. То есть, это как бы новое рождение, рождение через Огонь. И тот, кто проходит рождение через Огонь, Новое Рождение, продолжает символ воскрешения Христом. </a:t>
            </a:r>
          </a:p>
          <a:p>
            <a:pPr indent="450850" algn="just" fontAlgn="base">
              <a:spcBef>
                <a:spcPct val="0"/>
              </a:spcBef>
              <a:spcAft>
                <a:spcPct val="0"/>
              </a:spcAft>
            </a:pPr>
            <a:endParaRPr lang="ru-RU" b="1" dirty="0">
              <a:solidFill>
                <a:schemeClr val="bg1"/>
              </a:solidFill>
              <a:effectLst>
                <a:outerShdw blurRad="38100" dist="38100" dir="2700000" algn="tl">
                  <a:srgbClr val="000000">
                    <a:alpha val="43137"/>
                  </a:srgbClr>
                </a:outerShdw>
              </a:effectLst>
              <a:latin typeface="Arial Black" pitchFamily="34" charset="0"/>
            </a:endParaRPr>
          </a:p>
          <a:p>
            <a:pPr indent="450850" algn="just" fontAlgn="base">
              <a:spcBef>
                <a:spcPct val="0"/>
              </a:spcBef>
              <a:spcAft>
                <a:spcPct val="0"/>
              </a:spcAft>
            </a:pPr>
            <a:r>
              <a:rPr lang="ru-RU" sz="1600" i="1" dirty="0" smtClean="0">
                <a:solidFill>
                  <a:schemeClr val="bg1"/>
                </a:solidFill>
                <a:latin typeface="Arial Black" pitchFamily="34" charset="0"/>
              </a:rPr>
              <a:t>04‑05 мая 2013 г., ДИВО 88 Проявления Иркутск, 10 ИВ Синтез «Алфавит Жизни». Сансара. Виталий Сердюк.</a:t>
            </a:r>
            <a:endParaRPr kumimoji="0" lang="ru-RU" sz="1600" b="1" i="1"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a:p>
            <a:pPr indent="450850" algn="just" fontAlgn="base">
              <a:spcBef>
                <a:spcPct val="0"/>
              </a:spcBef>
              <a:spcAft>
                <a:spcPct val="0"/>
              </a:spcAft>
            </a:pPr>
            <a:endParaRPr lang="ru-RU" b="1" dirty="0" smtClean="0">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TotalTime>
  <Words>374</Words>
  <Application>Microsoft Office PowerPoint</Application>
  <PresentationFormat>Экран (4:3)</PresentationFormat>
  <Paragraphs>87</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Марина</dc:creator>
  <cp:lastModifiedBy>Марина</cp:lastModifiedBy>
  <cp:revision>34</cp:revision>
  <dcterms:created xsi:type="dcterms:W3CDTF">2016-05-04T16:20:38Z</dcterms:created>
  <dcterms:modified xsi:type="dcterms:W3CDTF">2016-05-04T21:36:49Z</dcterms:modified>
</cp:coreProperties>
</file>